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60"/>
  </p:notesMasterIdLst>
  <p:sldIdLst>
    <p:sldId id="322" r:id="rId3"/>
    <p:sldId id="352" r:id="rId4"/>
    <p:sldId id="353" r:id="rId5"/>
    <p:sldId id="354" r:id="rId6"/>
    <p:sldId id="318" r:id="rId7"/>
    <p:sldId id="355" r:id="rId8"/>
    <p:sldId id="356" r:id="rId9"/>
    <p:sldId id="357" r:id="rId10"/>
    <p:sldId id="358" r:id="rId11"/>
    <p:sldId id="359" r:id="rId12"/>
    <p:sldId id="346" r:id="rId13"/>
    <p:sldId id="360" r:id="rId14"/>
    <p:sldId id="257" r:id="rId15"/>
    <p:sldId id="259" r:id="rId16"/>
    <p:sldId id="261" r:id="rId17"/>
    <p:sldId id="262" r:id="rId18"/>
    <p:sldId id="263" r:id="rId19"/>
    <p:sldId id="265" r:id="rId20"/>
    <p:sldId id="267" r:id="rId21"/>
    <p:sldId id="268" r:id="rId22"/>
    <p:sldId id="323" r:id="rId23"/>
    <p:sldId id="269" r:id="rId24"/>
    <p:sldId id="273" r:id="rId25"/>
    <p:sldId id="278" r:id="rId26"/>
    <p:sldId id="274" r:id="rId27"/>
    <p:sldId id="276" r:id="rId28"/>
    <p:sldId id="277" r:id="rId29"/>
    <p:sldId id="324" r:id="rId30"/>
    <p:sldId id="325" r:id="rId31"/>
    <p:sldId id="351" r:id="rId32"/>
    <p:sldId id="281" r:id="rId33"/>
    <p:sldId id="314" r:id="rId34"/>
    <p:sldId id="285" r:id="rId35"/>
    <p:sldId id="286" r:id="rId36"/>
    <p:sldId id="326" r:id="rId37"/>
    <p:sldId id="327" r:id="rId38"/>
    <p:sldId id="328" r:id="rId39"/>
    <p:sldId id="329" r:id="rId40"/>
    <p:sldId id="293" r:id="rId41"/>
    <p:sldId id="330" r:id="rId42"/>
    <p:sldId id="296" r:id="rId43"/>
    <p:sldId id="331" r:id="rId44"/>
    <p:sldId id="332" r:id="rId45"/>
    <p:sldId id="333" r:id="rId46"/>
    <p:sldId id="301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E32"/>
    <a:srgbClr val="00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 autoAdjust="0"/>
    <p:restoredTop sz="94624" autoAdjust="0"/>
  </p:normalViewPr>
  <p:slideViewPr>
    <p:cSldViewPr>
      <p:cViewPr varScale="1">
        <p:scale>
          <a:sx n="108" d="100"/>
          <a:sy n="108" d="100"/>
        </p:scale>
        <p:origin x="17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516199-CE10-3045-AB26-97E7E27D2A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53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B4EFC3-F863-5C4F-ADC0-3591F875B01F}" type="slidenum">
              <a:rPr lang="en-US"/>
              <a:pPr/>
              <a:t>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965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BCDD96-F8E5-1E48-8F5F-D49E9A37A7E6}" type="slidenum">
              <a:rPr lang="en-US"/>
              <a:pPr/>
              <a:t>16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-128"/>
              </a:rPr>
              <a:t>Nitrous acid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87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D077D7-05FB-6046-8586-790D4F6D0787}" type="slidenum">
              <a:rPr lang="en-US"/>
              <a:pPr/>
              <a:t>17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573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D6A5F42-E333-764B-8D6E-A92ADAF88535}" type="slidenum">
              <a:rPr lang="en-US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ＭＳ Ｐゴシック" charset="-128"/>
              </a:rPr>
              <a:t>胃酸</a:t>
            </a:r>
            <a:r>
              <a:rPr lang="en-US" altLang="zh-CN" dirty="0">
                <a:ea typeface="ＭＳ Ｐゴシック" charset="-128"/>
              </a:rPr>
              <a:t>PH-1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61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A8D1174-3CC5-DF49-8787-5E27BE7ECC1C}" type="slidenum">
              <a:rPr lang="en-US"/>
              <a:pPr/>
              <a:t>19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2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80ABB7-D9FC-1A4C-A901-3D50490F6F1A}" type="slidenum">
              <a:rPr lang="en-US"/>
              <a:pPr/>
              <a:t>20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83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0F8EC63-4796-2D43-A310-1885AE6D86D9}" type="slidenum">
              <a:rPr lang="en-US"/>
              <a:pPr/>
              <a:t>22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451DD5B-B2ED-5C4F-933A-9ACC541E760C}" type="slidenum">
              <a:rPr lang="en-US"/>
              <a:pPr/>
              <a:t>23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err="1">
                <a:ea typeface="ＭＳ Ｐゴシック" charset="-128"/>
              </a:rPr>
              <a:t>Potenz</a:t>
            </a:r>
            <a:r>
              <a:rPr lang="en-US" altLang="zh-CN" dirty="0">
                <a:ea typeface="ＭＳ Ｐゴシック" charset="-128"/>
              </a:rPr>
              <a:t> </a:t>
            </a:r>
            <a:r>
              <a:rPr lang="en-US" altLang="zh-CN" dirty="0" err="1">
                <a:ea typeface="ＭＳ Ｐゴシック" charset="-128"/>
              </a:rPr>
              <a:t>german</a:t>
            </a:r>
            <a:r>
              <a:rPr lang="en-US" altLang="zh-CN" dirty="0">
                <a:ea typeface="ＭＳ Ｐゴシック" charset="-128"/>
              </a:rPr>
              <a:t>, concentration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08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005556-E087-5947-B4C6-3F53C45F3166}" type="slidenum">
              <a:rPr lang="en-US"/>
              <a:pPr/>
              <a:t>24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478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586488-61D7-BE4D-A598-94B2B4F02002}" type="slidenum">
              <a:rPr lang="en-US"/>
              <a:pPr/>
              <a:t>25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556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D0D2CF-4214-AD49-9749-9E9319B6B094}" type="slidenum">
              <a:rPr lang="en-US"/>
              <a:pPr/>
              <a:t>26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</a:rPr>
              <a:t>Chloric acid  perchloric acid</a:t>
            </a:r>
          </a:p>
        </p:txBody>
      </p:sp>
    </p:spTree>
    <p:extLst>
      <p:ext uri="{BB962C8B-B14F-4D97-AF65-F5344CB8AC3E}">
        <p14:creationId xmlns:p14="http://schemas.microsoft.com/office/powerpoint/2010/main" val="234862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4082A-0232-1E4C-8804-07906CFA27C7}" type="slidenum">
              <a:rPr lang="en-US"/>
              <a:pPr/>
              <a:t>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9348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B81393-E93E-CF4A-8F24-6616013565C9}" type="slidenum">
              <a:rPr lang="en-US"/>
              <a:pPr/>
              <a:t>27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137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414D5EE-87CF-5142-BA5E-3D3ADBF644E9}" type="slidenum">
              <a:rPr lang="en-US"/>
              <a:pPr/>
              <a:t>31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-128"/>
              </a:rPr>
              <a:t>secrete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355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B51D8F8-FFC1-6847-B958-C1B3851C1C9C}" type="slidenum">
              <a:rPr lang="en-US"/>
              <a:pPr/>
              <a:t>32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834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4403F1-2989-624F-9657-8CF3B8987182}" type="slidenum">
              <a:rPr lang="en-US"/>
              <a:pPr/>
              <a:t>33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8175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0FA5F9A-F216-154F-8AEE-8DB8D1577E3C}" type="slidenum">
              <a:rPr lang="en-US"/>
              <a:pPr/>
              <a:t>34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280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11E609-76ED-0D45-A4CE-0036EACF059C}" type="slidenum">
              <a:rPr lang="en-US"/>
              <a:pPr/>
              <a:t>39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7029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1A397C4-478C-8748-8E20-DE8308BB8E60}" type="slidenum">
              <a:rPr lang="en-US"/>
              <a:pPr/>
              <a:t>41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078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D05A4E-9C25-AC49-8086-7A45F27C403A}" type="slidenum">
              <a:rPr lang="en-US"/>
              <a:pPr/>
              <a:t>45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>
                <a:ea typeface="ＭＳ Ｐゴシック" charset="-128"/>
              </a:rPr>
              <a:t>Pka+PKb</a:t>
            </a:r>
            <a:r>
              <a:rPr lang="en-US" dirty="0">
                <a:ea typeface="ＭＳ Ｐゴシック" charset="-128"/>
              </a:rPr>
              <a:t>=14</a:t>
            </a:r>
          </a:p>
        </p:txBody>
      </p:sp>
    </p:spTree>
    <p:extLst>
      <p:ext uri="{BB962C8B-B14F-4D97-AF65-F5344CB8AC3E}">
        <p14:creationId xmlns:p14="http://schemas.microsoft.com/office/powerpoint/2010/main" val="380890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16199-CE10-3045-AB26-97E7E27D2A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A761D3-C0E3-794E-BA87-7D37EF3F8F2F}" type="slidenum">
              <a:rPr lang="en-US"/>
              <a:pPr/>
              <a:t>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25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6DF148-F892-564E-A223-AD5303618BE3}" type="slidenum">
              <a:rPr lang="en-US"/>
              <a:pPr/>
              <a:t>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5910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3078B0-5E82-6443-A12A-0007CEB4E867}" type="slidenum">
              <a:rPr lang="en-US"/>
              <a:pPr/>
              <a:t>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6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4F7E2F-B465-7A46-916F-3BFB74939969}" type="slidenum">
              <a:rPr lang="en-US"/>
              <a:pPr/>
              <a:t>12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37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273CB69-6A02-714B-8852-3282EFACB9FA}" type="slidenum">
              <a:rPr lang="en-US"/>
              <a:pPr/>
              <a:t>13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err="1">
                <a:ea typeface="ＭＳ Ｐゴシック" charset="-128"/>
              </a:rPr>
              <a:t>swidish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931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07BF0A-042A-074D-9329-D0BD6834E2F8}" type="slidenum">
              <a:rPr lang="en-US"/>
              <a:pPr/>
              <a:t>14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510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F50ADD-EBBD-2747-907C-50D42194B854}" type="slidenum">
              <a:rPr lang="en-US"/>
              <a:pPr/>
              <a:t>15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45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49919A-A5B5-2E4D-B3B2-B28CAACF70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285A39-2B2F-1849-8B12-7B52421BDD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94EDB4-3D0F-CD40-B564-A16FFE7C6E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79998-D466-0842-A917-0DCFB54A1F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04999F-DB22-8643-AF80-9741521971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9850A6-70DB-D94C-A3C4-88405113D7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347EF-A995-FB44-AD47-924EEF44BA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4EA7D-9613-4740-A50F-3DD089C587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ED89AD-AAAA-CA44-84B6-ACC341871B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508DE0-3698-974A-93DB-ABD8E7039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AFDC64-EEFE-9E49-9EFC-2B9FB4DD3E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997CC-F8CF-5C4D-B8BA-675A5C171E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4E2B9-DE1B-314A-ACDF-95B5620566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E7AE6-5D4A-CA40-BD95-4691CC3158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1EBBA-06DC-0649-A503-90672AF1F1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B2B33E-AA52-3041-8EF6-A282D61F01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BFDE6-18E5-9647-A019-E688DEA69B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74297C-CCD4-C742-AFDA-1B24202838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CBDB5A-E717-8545-83FF-1C52A03571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06DA34-3093-A744-9174-8F6570E12F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F5370D-9467-0848-A61B-F98147FB3A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38801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7BA25-6912-7E48-8691-BB4CD42FFF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8314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E62C6C-8CD4-8843-B154-1C1E904FC9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AFA4A3-A467-DD45-BB44-4EB60AEF0A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4B4E7B-D884-0C4D-8A04-668507454E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F5143-A62B-8440-8829-5EBA10A258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5FCF9C-CB95-1742-AC7A-F9CE390422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83C185-345E-4048-A06B-17B268B2E6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B3807-BF8F-1749-B96A-8C2781F734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8995F56-E5A3-E54B-A2EB-8A3C22F3A95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Group 13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1" name="Picture 14" descr="Triangle--Gray"/>
            <p:cNvPicPr>
              <a:picLocks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2" name="Rectangle 15"/>
            <p:cNvSpPr>
              <a:spLocks noChangeArrowheads="1"/>
            </p:cNvSpPr>
            <p:nvPr userDrawn="1"/>
          </p:nvSpPr>
          <p:spPr bwMode="auto">
            <a:xfrm>
              <a:off x="5160" y="3686"/>
              <a:ext cx="377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Acids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and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Bases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BC200D5-C295-004A-A430-602145DC42E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16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Acid–Base </a:t>
            </a:r>
            <a:br>
              <a:rPr lang="en-US" sz="3400" b="1"/>
            </a:br>
            <a:r>
              <a:rPr lang="en-US" sz="3400" b="1"/>
              <a:t>Equilibria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</a:t>
            </a:r>
            <a:r>
              <a:rPr lang="en-US" altLang="zh-TW" sz="1000">
                <a:solidFill>
                  <a:srgbClr val="73738C"/>
                </a:solidFill>
                <a:ea typeface="新細明體" charset="-120"/>
                <a:cs typeface="新細明體" charset="-120"/>
              </a:rPr>
              <a:t>15</a:t>
            </a:r>
            <a:r>
              <a:rPr lang="en-US" sz="1000">
                <a:solidFill>
                  <a:srgbClr val="73738C"/>
                </a:solidFill>
              </a:rPr>
              <a:t>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in Volume or Pressure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20688" y="1143000"/>
            <a:ext cx="8686800" cy="4114800"/>
          </a:xfrm>
        </p:spPr>
        <p:txBody>
          <a:bodyPr/>
          <a:lstStyle/>
          <a:p>
            <a:r>
              <a:rPr lang="en-US" dirty="0"/>
              <a:t>When gases are involved in an equilibrium, </a:t>
            </a:r>
            <a:br>
              <a:rPr lang="en-US" dirty="0"/>
            </a:br>
            <a:r>
              <a:rPr lang="en-US" dirty="0"/>
              <a:t>a change in pressure or volume will affect equilibrium:</a:t>
            </a:r>
          </a:p>
          <a:p>
            <a:pPr lvl="1"/>
            <a:r>
              <a:rPr lang="en-US" dirty="0"/>
              <a:t>Higher volume or lower pressure favors the</a:t>
            </a:r>
            <a:br>
              <a:rPr lang="en-US" dirty="0"/>
            </a:br>
            <a:r>
              <a:rPr lang="en-US" dirty="0"/>
              <a:t>side of the equation with more moles (and </a:t>
            </a:r>
            <a:br>
              <a:rPr lang="en-US" dirty="0"/>
            </a:br>
            <a:r>
              <a:rPr lang="en-US" dirty="0"/>
              <a:t>vice-versa).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3657600"/>
            <a:ext cx="6629400" cy="3096876"/>
            <a:chOff x="1143000" y="3657600"/>
            <a:chExt cx="6629400" cy="3096876"/>
          </a:xfrm>
        </p:grpSpPr>
        <p:pic>
          <p:nvPicPr>
            <p:cNvPr id="5" name="Picture 4" descr="15_12_Figure.jpg"/>
            <p:cNvPicPr>
              <a:picLocks noChangeAspect="1"/>
            </p:cNvPicPr>
            <p:nvPr/>
          </p:nvPicPr>
          <p:blipFill rotWithShape="1">
            <a:blip r:embed="rId2"/>
            <a:srcRect r="19770" b="30260"/>
            <a:stretch/>
          </p:blipFill>
          <p:spPr>
            <a:xfrm>
              <a:off x="1143000" y="3657600"/>
              <a:ext cx="5318760" cy="2255520"/>
            </a:xfrm>
            <a:prstGeom prst="rect">
              <a:avLst/>
            </a:prstGeom>
          </p:spPr>
        </p:pic>
        <p:pic>
          <p:nvPicPr>
            <p:cNvPr id="6" name="Picture 5" descr="15_12_Figure.jpg"/>
            <p:cNvPicPr>
              <a:picLocks noChangeAspect="1"/>
            </p:cNvPicPr>
            <p:nvPr/>
          </p:nvPicPr>
          <p:blipFill rotWithShape="1">
            <a:blip r:embed="rId2"/>
            <a:srcRect l="78544" b="4246"/>
            <a:stretch/>
          </p:blipFill>
          <p:spPr>
            <a:xfrm>
              <a:off x="6350000" y="3657600"/>
              <a:ext cx="1422400" cy="309687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Endothermic Equilibrium</a:t>
            </a:r>
          </a:p>
        </p:txBody>
      </p:sp>
      <p:pic>
        <p:nvPicPr>
          <p:cNvPr id="4" name="Picture 3" descr="15_13_Figure.jpg"/>
          <p:cNvPicPr>
            <a:picLocks noChangeAspect="1"/>
          </p:cNvPicPr>
          <p:nvPr/>
        </p:nvPicPr>
        <p:blipFill>
          <a:blip r:embed="rId2"/>
          <a:srcRect b="2924"/>
          <a:stretch>
            <a:fillRect/>
          </a:stretch>
        </p:blipFill>
        <p:spPr>
          <a:xfrm>
            <a:off x="1751044" y="2273968"/>
            <a:ext cx="5792756" cy="4052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064500" cy="5397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3" y="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Catalysts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8458200" cy="1447800"/>
          </a:xfrm>
        </p:spPr>
        <p:txBody>
          <a:bodyPr/>
          <a:lstStyle/>
          <a:p>
            <a:pPr eaLnBrk="1" hangingPunct="1"/>
            <a:r>
              <a:rPr lang="en-US" sz="2800" b="1"/>
              <a:t>Catalysts</a:t>
            </a:r>
            <a:r>
              <a:rPr lang="en-US" sz="2800"/>
              <a:t> increase the rate of both the forward </a:t>
            </a:r>
            <a:r>
              <a:rPr lang="en-US" sz="2800" i="1"/>
              <a:t>and</a:t>
            </a:r>
            <a:r>
              <a:rPr lang="en-US" sz="2800"/>
              <a:t> reverse reactions.</a:t>
            </a:r>
          </a:p>
          <a:p>
            <a:pPr eaLnBrk="1" hangingPunct="1"/>
            <a:r>
              <a:rPr lang="en-US" sz="2800"/>
              <a:t>Equilibrium is achieved faster, but the equilibrium composition remains unaltered.</a:t>
            </a:r>
          </a:p>
          <a:p>
            <a:pPr eaLnBrk="1" hangingPunct="1"/>
            <a:r>
              <a:rPr lang="en-US" sz="2800"/>
              <a:t>Activation energy is lowered, allowing equilibrium to be established at lower temperatures.</a:t>
            </a:r>
          </a:p>
          <a:p>
            <a:pPr eaLnBrk="1" hangingPunct="1">
              <a:buFontTx/>
              <a:buNone/>
            </a:pPr>
            <a:endParaRPr lang="en-US" sz="2800"/>
          </a:p>
          <a:p>
            <a:pPr eaLnBrk="1" hangingPunct="1">
              <a:buFontTx/>
              <a:buNone/>
            </a:pPr>
            <a:endParaRPr lang="en-US" sz="2800"/>
          </a:p>
        </p:txBody>
      </p:sp>
      <p:pic>
        <p:nvPicPr>
          <p:cNvPr id="6" name="Picture 5" descr="15_14_Figure.jpg"/>
          <p:cNvPicPr>
            <a:picLocks noChangeAspect="1"/>
          </p:cNvPicPr>
          <p:nvPr/>
        </p:nvPicPr>
        <p:blipFill>
          <a:blip r:embed="rId3"/>
          <a:srcRect b="5830"/>
          <a:stretch>
            <a:fillRect/>
          </a:stretch>
        </p:blipFill>
        <p:spPr>
          <a:xfrm>
            <a:off x="990600" y="3810000"/>
            <a:ext cx="6781800" cy="25819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6350" y="38100"/>
            <a:ext cx="9144000" cy="1181100"/>
          </a:xfrm>
        </p:spPr>
        <p:txBody>
          <a:bodyPr/>
          <a:lstStyle/>
          <a:p>
            <a:pPr eaLnBrk="1" hangingPunct="1"/>
            <a:r>
              <a:rPr lang="en-US"/>
              <a:t>Some Definitions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001000" cy="5105400"/>
          </a:xfrm>
        </p:spPr>
        <p:txBody>
          <a:bodyPr/>
          <a:lstStyle/>
          <a:p>
            <a:pPr eaLnBrk="1" hangingPunct="1">
              <a:tabLst>
                <a:tab pos="1712913" algn="l"/>
              </a:tabLst>
            </a:pPr>
            <a:r>
              <a:rPr lang="en-US" dirty="0"/>
              <a:t>Arrhenius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dirty="0"/>
              <a:t>An acid is a substance that, when dissolved in water, </a:t>
            </a:r>
            <a:r>
              <a:rPr lang="en-US" dirty="0">
                <a:solidFill>
                  <a:srgbClr val="FF0000"/>
                </a:solidFill>
              </a:rPr>
              <a:t>increases the concentration of hydrogen ions</a:t>
            </a:r>
            <a:r>
              <a:rPr lang="en-US" dirty="0"/>
              <a:t>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dirty="0"/>
              <a:t>A base is a substance that, when dissolved in water, </a:t>
            </a:r>
            <a:r>
              <a:rPr lang="en-US" dirty="0">
                <a:solidFill>
                  <a:srgbClr val="FF0000"/>
                </a:solidFill>
              </a:rPr>
              <a:t>increases the concentration of hydroxide ions</a:t>
            </a:r>
            <a:r>
              <a:rPr lang="en-US" dirty="0"/>
              <a:t>.</a:t>
            </a:r>
          </a:p>
          <a:p>
            <a:pPr eaLnBrk="1" hangingPunct="1">
              <a:tabLst>
                <a:tab pos="1712913" algn="l"/>
              </a:tabLst>
            </a:pPr>
            <a:r>
              <a:rPr lang="en-US" dirty="0" err="1"/>
              <a:t>Brønsted</a:t>
            </a:r>
            <a:r>
              <a:rPr lang="en-US" dirty="0"/>
              <a:t>–Lowry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dirty="0"/>
              <a:t>An acid is </a:t>
            </a:r>
            <a:r>
              <a:rPr lang="en-US" dirty="0">
                <a:solidFill>
                  <a:srgbClr val="FF0000"/>
                </a:solidFill>
              </a:rPr>
              <a:t>a proton donor</a:t>
            </a:r>
            <a:r>
              <a:rPr lang="en-US" dirty="0"/>
              <a:t>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dirty="0"/>
              <a:t>A base is </a:t>
            </a:r>
            <a:r>
              <a:rPr lang="en-US" dirty="0">
                <a:solidFill>
                  <a:srgbClr val="FF0000"/>
                </a:solidFill>
              </a:rPr>
              <a:t>a proton acceptor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Brønsted–Lowry Acid and Base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3200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 Brønsted–Lowry </a:t>
            </a:r>
            <a:r>
              <a:rPr lang="en-US" b="1"/>
              <a:t>acid</a:t>
            </a:r>
            <a:r>
              <a:rPr lang="en-US"/>
              <a:t> must have at least one removable (acidic) proton (H</a:t>
            </a:r>
            <a:r>
              <a:rPr lang="en-US" baseline="30000"/>
              <a:t>+</a:t>
            </a:r>
            <a:r>
              <a:rPr lang="en-US"/>
              <a:t>) to donate.</a:t>
            </a:r>
          </a:p>
          <a:p>
            <a:pPr marL="0" indent="0" eaLnBrk="1" hangingPunct="1">
              <a:buFontTx/>
              <a:buNone/>
            </a:pPr>
            <a:r>
              <a:rPr lang="en-US"/>
              <a:t>A Brønsted–Lowry base must have at least one nonbonding pair of electrons to accept a proton (H</a:t>
            </a:r>
            <a:r>
              <a:rPr lang="en-US" baseline="30000"/>
              <a:t>+</a:t>
            </a:r>
            <a:r>
              <a:rPr lang="en-US"/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00"/>
            <a:ext cx="3886200" cy="20264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Different about Water?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2400" cy="2971800"/>
          </a:xfrm>
        </p:spPr>
        <p:txBody>
          <a:bodyPr/>
          <a:lstStyle/>
          <a:p>
            <a:pPr eaLnBrk="1" hangingPunct="1"/>
            <a:r>
              <a:rPr lang="en-US" sz="2800" dirty="0"/>
              <a:t>Water can act as a </a:t>
            </a:r>
            <a:r>
              <a:rPr lang="en-US" sz="2800" dirty="0" err="1"/>
              <a:t>Brønsted</a:t>
            </a:r>
            <a:r>
              <a:rPr lang="en-US" sz="2800" dirty="0"/>
              <a:t>–Lowry base and accept a proton (H</a:t>
            </a:r>
            <a:r>
              <a:rPr lang="en-US" sz="2800" baseline="30000" dirty="0"/>
              <a:t>+</a:t>
            </a:r>
            <a:r>
              <a:rPr lang="en-US" sz="2800" dirty="0"/>
              <a:t>) from an acid, as on the previous slide.</a:t>
            </a:r>
          </a:p>
          <a:p>
            <a:pPr eaLnBrk="1" hangingPunct="1"/>
            <a:r>
              <a:rPr lang="en-US" sz="2800" dirty="0"/>
              <a:t>It can also donate a proton and act as an acid, as is seen below.</a:t>
            </a:r>
          </a:p>
          <a:p>
            <a:pPr eaLnBrk="1" hangingPunct="1"/>
            <a:r>
              <a:rPr lang="en-US" sz="2800" dirty="0"/>
              <a:t>This makes water </a:t>
            </a:r>
            <a:r>
              <a:rPr lang="en-US" sz="2800" b="1" dirty="0"/>
              <a:t>amphiprotic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4648200"/>
            <a:ext cx="6690360" cy="6553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Conjugate Acids and Bases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The term </a:t>
            </a:r>
            <a:r>
              <a:rPr lang="en-US" sz="2800" b="1"/>
              <a:t>conjugate</a:t>
            </a:r>
            <a:r>
              <a:rPr lang="en-US" sz="2800"/>
              <a:t> means “joined together as a pair.”</a:t>
            </a:r>
          </a:p>
          <a:p>
            <a:pPr eaLnBrk="1" hangingPunct="1"/>
            <a:r>
              <a:rPr lang="en-US" sz="2800"/>
              <a:t>Reactions between acids and bases always yield their conjugate bases and acids.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31898"/>
            <a:ext cx="5814060" cy="24927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Relative Strengths of Acids </a:t>
            </a:r>
            <a:br>
              <a:rPr lang="en-US" dirty="0"/>
            </a:br>
            <a:r>
              <a:rPr lang="en-US" dirty="0"/>
              <a:t>and Bases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-41275" y="1003300"/>
            <a:ext cx="38100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Acids above the </a:t>
            </a:r>
            <a:br>
              <a:rPr lang="en-US" sz="2800" dirty="0"/>
            </a:br>
            <a:r>
              <a:rPr lang="en-US" sz="2800" dirty="0"/>
              <a:t>line with H</a:t>
            </a:r>
            <a:r>
              <a:rPr lang="en-US" sz="2800" baseline="-25000" dirty="0"/>
              <a:t>2</a:t>
            </a:r>
            <a:r>
              <a:rPr lang="en-US" sz="2800" dirty="0"/>
              <a:t>O as </a:t>
            </a:r>
            <a:br>
              <a:rPr lang="en-US" sz="2800" dirty="0"/>
            </a:br>
            <a:r>
              <a:rPr lang="en-US" sz="2800" dirty="0"/>
              <a:t>a base are </a:t>
            </a:r>
            <a:r>
              <a:rPr lang="en-US" sz="2800" i="1" dirty="0"/>
              <a:t>strong acids</a:t>
            </a:r>
            <a:r>
              <a:rPr lang="en-US" sz="2800" dirty="0"/>
              <a:t>; their conjugate bases </a:t>
            </a:r>
            <a:br>
              <a:rPr lang="en-US" sz="2800" dirty="0"/>
            </a:br>
            <a:r>
              <a:rPr lang="en-US" sz="2800" dirty="0"/>
              <a:t>do </a:t>
            </a:r>
            <a:r>
              <a:rPr lang="en-US" sz="2800" i="1" dirty="0"/>
              <a:t>not </a:t>
            </a:r>
            <a:r>
              <a:rPr lang="en-US" sz="2800" dirty="0"/>
              <a:t>act as acids in water.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Bases below the line with H</a:t>
            </a:r>
            <a:r>
              <a:rPr lang="en-US" sz="2800" baseline="-25000" dirty="0"/>
              <a:t>2</a:t>
            </a:r>
            <a:r>
              <a:rPr lang="en-US" sz="2800" dirty="0"/>
              <a:t>O as an acid are </a:t>
            </a:r>
            <a:r>
              <a:rPr lang="en-US" sz="2800" i="1" dirty="0"/>
              <a:t>strong bases</a:t>
            </a:r>
            <a:r>
              <a:rPr lang="en-US" sz="2800" dirty="0"/>
              <a:t>; their conjugate </a:t>
            </a:r>
            <a:br>
              <a:rPr lang="en-US" sz="2800" dirty="0"/>
            </a:br>
            <a:r>
              <a:rPr lang="en-US" sz="2800" dirty="0"/>
              <a:t>acids do </a:t>
            </a:r>
            <a:r>
              <a:rPr lang="en-US" sz="2800" i="1" dirty="0"/>
              <a:t>not </a:t>
            </a:r>
            <a:r>
              <a:rPr lang="en-US" sz="2800" dirty="0"/>
              <a:t>act as acids in water.</a:t>
            </a:r>
          </a:p>
        </p:txBody>
      </p:sp>
      <p:sp>
        <p:nvSpPr>
          <p:cNvPr id="8197" name="TextBox 1"/>
          <p:cNvSpPr txBox="1">
            <a:spLocks noChangeArrowheads="1"/>
          </p:cNvSpPr>
          <p:nvPr/>
        </p:nvSpPr>
        <p:spPr bwMode="auto">
          <a:xfrm>
            <a:off x="3768725" y="4724400"/>
            <a:ext cx="5222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•"/>
            </a:pPr>
            <a:r>
              <a:rPr lang="en-US" sz="2800"/>
              <a:t>The substances between the lines with H</a:t>
            </a:r>
            <a:r>
              <a:rPr lang="en-US" sz="2800" baseline="-25000"/>
              <a:t>2</a:t>
            </a:r>
            <a:r>
              <a:rPr lang="en-US" sz="2800"/>
              <a:t>O are conjugate acid–base pairs in water.</a:t>
            </a:r>
          </a:p>
        </p:txBody>
      </p:sp>
      <p:pic>
        <p:nvPicPr>
          <p:cNvPr id="6" name="Picture 5" descr="16_04_Figure.jpg"/>
          <p:cNvPicPr>
            <a:picLocks noChangeAspect="1"/>
          </p:cNvPicPr>
          <p:nvPr/>
        </p:nvPicPr>
        <p:blipFill>
          <a:blip r:embed="rId3"/>
          <a:srcRect b="2446"/>
          <a:stretch>
            <a:fillRect/>
          </a:stretch>
        </p:blipFill>
        <p:spPr>
          <a:xfrm>
            <a:off x="3810000" y="1371600"/>
            <a:ext cx="5206222" cy="33375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Acid and Base Strength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9067800" cy="4724400"/>
          </a:xfrm>
        </p:spPr>
        <p:txBody>
          <a:bodyPr/>
          <a:lstStyle/>
          <a:p>
            <a:pPr eaLnBrk="1" hangingPunct="1"/>
            <a:r>
              <a:rPr lang="en-US" sz="2800" i="1" dirty="0"/>
              <a:t>In every acid–base reaction, equilibrium favors </a:t>
            </a:r>
            <a:r>
              <a:rPr lang="en-US" sz="2800" i="1" dirty="0">
                <a:solidFill>
                  <a:srgbClr val="FF0000"/>
                </a:solidFill>
              </a:rPr>
              <a:t>transfer of the proton from the stronger acid </a:t>
            </a:r>
            <a:r>
              <a:rPr lang="en-US" sz="2800" i="1" dirty="0"/>
              <a:t>to the </a:t>
            </a:r>
            <a:r>
              <a:rPr lang="en-US" sz="2800" i="1" dirty="0">
                <a:solidFill>
                  <a:srgbClr val="FF0000"/>
                </a:solidFill>
              </a:rPr>
              <a:t>stronger base </a:t>
            </a:r>
            <a:r>
              <a:rPr lang="en-US" sz="2800" i="1" dirty="0"/>
              <a:t>to form the weaker acid and the weaker base.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HCl(</a:t>
            </a:r>
            <a:r>
              <a:rPr lang="en-US" sz="2800" i="1" dirty="0" err="1"/>
              <a:t>aq</a:t>
            </a:r>
            <a:r>
              <a:rPr lang="en-US" sz="2800" dirty="0"/>
              <a:t>) + H</a:t>
            </a:r>
            <a:r>
              <a:rPr lang="en-US" sz="2800" baseline="-25000" dirty="0"/>
              <a:t>2</a:t>
            </a:r>
            <a:r>
              <a:rPr lang="en-US" sz="2800" dirty="0"/>
              <a:t>O(</a:t>
            </a:r>
            <a:r>
              <a:rPr lang="en-US" sz="2800" i="1" dirty="0"/>
              <a:t>l</a:t>
            </a:r>
            <a:r>
              <a:rPr lang="en-US" sz="2800" dirty="0"/>
              <a:t>)  </a:t>
            </a:r>
            <a:r>
              <a:rPr lang="en-US" sz="2800" dirty="0">
                <a:ea typeface="Arial" charset="0"/>
                <a:cs typeface="Arial" charset="0"/>
              </a:rPr>
              <a:t>→</a:t>
            </a:r>
            <a:r>
              <a:rPr lang="en-US" sz="2800" dirty="0"/>
              <a:t>  </a:t>
            </a:r>
            <a:r>
              <a:rPr lang="en-US" sz="2800" dirty="0">
                <a:sym typeface="Symbol" charset="2"/>
              </a:rPr>
              <a:t>H</a:t>
            </a:r>
            <a:r>
              <a:rPr lang="en-US" sz="2800" baseline="-25000" dirty="0">
                <a:sym typeface="Symbol" charset="2"/>
              </a:rPr>
              <a:t>3</a:t>
            </a:r>
            <a:r>
              <a:rPr lang="en-US" sz="2800" dirty="0">
                <a:sym typeface="Symbol" charset="2"/>
              </a:rPr>
              <a:t>O</a:t>
            </a:r>
            <a:r>
              <a:rPr lang="en-US" sz="2800" baseline="30000" dirty="0">
                <a:sym typeface="Symbol" charset="2"/>
              </a:rPr>
              <a:t>+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 + Cl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</a:t>
            </a:r>
            <a:endParaRPr lang="en-US" dirty="0"/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O is a much stronger base than Cl</a:t>
            </a:r>
            <a:r>
              <a:rPr lang="en-US" sz="2800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sz="2800" dirty="0"/>
              <a:t>, so the equilibrium lies far to the right (</a:t>
            </a:r>
            <a:r>
              <a:rPr lang="en-US" sz="2800" i="1" dirty="0"/>
              <a:t>K </a:t>
            </a:r>
            <a:r>
              <a:rPr lang="en-US" sz="2800" dirty="0"/>
              <a:t>&gt;&gt; 1).</a:t>
            </a:r>
          </a:p>
          <a:p>
            <a:pPr eaLnBrk="1" hangingPunct="1">
              <a:buFont typeface="Wingdings" charset="2"/>
              <a:buChar char="v"/>
            </a:pPr>
            <a:r>
              <a:rPr lang="en-US" sz="2800" dirty="0"/>
              <a:t>CH</a:t>
            </a:r>
            <a:r>
              <a:rPr lang="en-US" sz="2800" baseline="-25000" dirty="0"/>
              <a:t>3</a:t>
            </a:r>
            <a:r>
              <a:rPr lang="en-US" sz="2800" dirty="0"/>
              <a:t>COOH(</a:t>
            </a:r>
            <a:r>
              <a:rPr lang="en-US" sz="2800" i="1" dirty="0" err="1"/>
              <a:t>aq</a:t>
            </a:r>
            <a:r>
              <a:rPr lang="en-US" sz="2800" dirty="0"/>
              <a:t>) + H</a:t>
            </a:r>
            <a:r>
              <a:rPr lang="en-US" sz="2800" baseline="-25000" dirty="0"/>
              <a:t>2</a:t>
            </a:r>
            <a:r>
              <a:rPr lang="en-US" sz="2800" dirty="0"/>
              <a:t>O(</a:t>
            </a:r>
            <a:r>
              <a:rPr lang="en-US" sz="2800" i="1" dirty="0"/>
              <a:t>l</a:t>
            </a:r>
            <a:r>
              <a:rPr lang="en-US" sz="2800" dirty="0"/>
              <a:t>) ⇌ </a:t>
            </a:r>
            <a:r>
              <a:rPr lang="en-US" sz="2800" dirty="0">
                <a:sym typeface="Symbol" charset="2"/>
              </a:rPr>
              <a:t>H</a:t>
            </a:r>
            <a:r>
              <a:rPr lang="en-US" sz="2800" baseline="-25000" dirty="0">
                <a:sym typeface="Symbol" charset="2"/>
              </a:rPr>
              <a:t>3</a:t>
            </a:r>
            <a:r>
              <a:rPr lang="en-US" sz="2800" dirty="0">
                <a:sym typeface="Symbol" charset="2"/>
              </a:rPr>
              <a:t>O</a:t>
            </a:r>
            <a:r>
              <a:rPr lang="en-US" sz="2800" baseline="30000" dirty="0">
                <a:sym typeface="Symbol" charset="2"/>
              </a:rPr>
              <a:t>+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 + CH</a:t>
            </a:r>
            <a:r>
              <a:rPr lang="en-US" sz="2800" baseline="-25000" dirty="0">
                <a:sym typeface="Symbol" charset="2"/>
              </a:rPr>
              <a:t>3</a:t>
            </a:r>
            <a:r>
              <a:rPr lang="en-US" sz="2800" dirty="0">
                <a:sym typeface="Symbol" charset="2"/>
              </a:rPr>
              <a:t>COO</a:t>
            </a:r>
            <a:r>
              <a:rPr lang="en-US" sz="2800" baseline="30000" dirty="0">
                <a:sym typeface="Symbol" charset="2"/>
              </a:rPr>
              <a:t>–</a:t>
            </a:r>
            <a:r>
              <a:rPr lang="en-US" sz="2800" dirty="0">
                <a:sym typeface="Symbol" charset="2"/>
              </a:rPr>
              <a:t>(</a:t>
            </a:r>
            <a:r>
              <a:rPr lang="en-US" sz="2800" i="1" dirty="0" err="1">
                <a:sym typeface="Symbol" charset="2"/>
              </a:rPr>
              <a:t>aq</a:t>
            </a:r>
            <a:r>
              <a:rPr lang="en-US" sz="2800" dirty="0">
                <a:sym typeface="Symbol" charset="2"/>
              </a:rPr>
              <a:t>)</a:t>
            </a:r>
          </a:p>
          <a:p>
            <a:pPr eaLnBrk="1" hangingPunct="1">
              <a:buFont typeface="Wingdings" charset="2"/>
              <a:buChar char="v"/>
            </a:pPr>
            <a:r>
              <a:rPr lang="en-US" sz="2800" dirty="0"/>
              <a:t>Acetate is a stronger base than H</a:t>
            </a:r>
            <a:r>
              <a:rPr lang="en-US" sz="2800" baseline="-25000" dirty="0"/>
              <a:t>2</a:t>
            </a:r>
            <a:r>
              <a:rPr lang="en-US" sz="2800" dirty="0"/>
              <a:t>O, so the equilibrium favors the left side (</a:t>
            </a:r>
            <a:r>
              <a:rPr lang="en-US" sz="2800" i="1" dirty="0"/>
              <a:t>K &lt; </a:t>
            </a:r>
            <a:r>
              <a:rPr lang="en-US" sz="2800" dirty="0"/>
              <a:t>1).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Autoionization of Water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Water is amphoteric (</a:t>
            </a:r>
            <a:r>
              <a:rPr lang="zh-CN" altLang="en-US" sz="2800" dirty="0"/>
              <a:t>酸碱两性</a:t>
            </a:r>
            <a:r>
              <a:rPr lang="en-US" sz="2800" dirty="0"/>
              <a:t>).</a:t>
            </a:r>
          </a:p>
          <a:p>
            <a:pPr eaLnBrk="1" hangingPunct="1"/>
            <a:r>
              <a:rPr lang="en-US" sz="2800" dirty="0"/>
              <a:t>In pure water, a few molecules act as bases and a few act as acids.</a:t>
            </a:r>
          </a:p>
          <a:p>
            <a:pPr eaLnBrk="1" hangingPunct="1"/>
            <a:r>
              <a:rPr lang="en-US" sz="2800" dirty="0"/>
              <a:t>This is referred to as </a:t>
            </a:r>
            <a:r>
              <a:rPr lang="en-US" sz="2800" b="1" dirty="0"/>
              <a:t>autoionization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18" y="3581400"/>
            <a:ext cx="5476164" cy="2743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Concept of Equilibrium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4583113"/>
            <a:ext cx="7924800" cy="1676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/>
              <a:t>	</a:t>
            </a:r>
            <a:r>
              <a:rPr lang="en-US" sz="2800" b="1"/>
              <a:t>Chemical equilibrium</a:t>
            </a:r>
            <a:r>
              <a:rPr lang="en-US" sz="2800"/>
              <a:t> occurs when a reaction and its reverse reaction proceed at the same rate. In the figure above, equilibrium is finally reached in the third picture.</a:t>
            </a:r>
          </a:p>
        </p:txBody>
      </p:sp>
      <p:pic>
        <p:nvPicPr>
          <p:cNvPr id="7" name="Picture 6" descr="15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373711" y="1295400"/>
            <a:ext cx="4255689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Ion Product Constant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038600"/>
          </a:xfrm>
        </p:spPr>
        <p:txBody>
          <a:bodyPr/>
          <a:lstStyle/>
          <a:p>
            <a:pPr eaLnBrk="1" hangingPunct="1"/>
            <a:r>
              <a:rPr lang="en-US" dirty="0"/>
              <a:t>The equilibrium expression for this process is</a:t>
            </a:r>
          </a:p>
          <a:p>
            <a:pPr algn="ctr" eaLnBrk="1" hangingPunct="1">
              <a:buFontTx/>
              <a:buNone/>
            </a:pPr>
            <a:r>
              <a:rPr lang="en-US" i="1" dirty="0"/>
              <a:t>K</a:t>
            </a:r>
            <a:r>
              <a:rPr lang="en-US" i="1" baseline="-25000" dirty="0"/>
              <a:t>c</a:t>
            </a:r>
            <a:r>
              <a:rPr lang="en-US" dirty="0"/>
              <a:t> =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][OH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</a:p>
          <a:p>
            <a:pPr algn="ctr" eaLnBrk="1" hangingPunct="1">
              <a:lnSpc>
                <a:spcPct val="10000"/>
              </a:lnSpc>
              <a:buFontTx/>
              <a:buNone/>
            </a:pPr>
            <a:endParaRPr lang="en-US" dirty="0"/>
          </a:p>
          <a:p>
            <a:pPr eaLnBrk="1" hangingPunct="1"/>
            <a:r>
              <a:rPr lang="en-US" dirty="0"/>
              <a:t>This special equilibrium constant is referred to as the </a:t>
            </a:r>
            <a:r>
              <a:rPr lang="en-US" b="1" dirty="0"/>
              <a:t>ion product constant</a:t>
            </a:r>
            <a:r>
              <a:rPr lang="en-US" dirty="0"/>
              <a:t> for water, </a:t>
            </a:r>
            <a:r>
              <a:rPr lang="en-US" i="1" dirty="0"/>
              <a:t>K</a:t>
            </a:r>
            <a:r>
              <a:rPr lang="en-US" i="1" baseline="-25000" dirty="0"/>
              <a:t>w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At 25 </a:t>
            </a:r>
            <a:r>
              <a:rPr lang="en-US" dirty="0">
                <a:latin typeface="Arial"/>
                <a:cs typeface="Arial"/>
                <a:sym typeface="Symbol" charset="2"/>
              </a:rPr>
              <a:t>°</a:t>
            </a:r>
            <a:r>
              <a:rPr lang="en-US" dirty="0">
                <a:sym typeface="Symbol" charset="2"/>
              </a:rPr>
              <a:t>C, </a:t>
            </a:r>
            <a:r>
              <a:rPr lang="en-US" i="1" dirty="0">
                <a:sym typeface="Symbol" charset="2"/>
              </a:rPr>
              <a:t>K</a:t>
            </a:r>
            <a:r>
              <a:rPr lang="en-US" i="1" baseline="-25000" dirty="0">
                <a:sym typeface="Symbol" charset="2"/>
              </a:rPr>
              <a:t>w</a:t>
            </a:r>
            <a:r>
              <a:rPr lang="en-US" dirty="0">
                <a:sym typeface="Symbol" charset="2"/>
              </a:rPr>
              <a:t> = 1.0  10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 dirty="0">
                <a:sym typeface="Symbol" charset="2"/>
              </a:rPr>
              <a:t>14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447800"/>
          </a:xfrm>
        </p:spPr>
        <p:txBody>
          <a:bodyPr/>
          <a:lstStyle/>
          <a:p>
            <a:r>
              <a:rPr lang="en-US"/>
              <a:t>Aqueous Solutions Can Be Acidic, Basic, or Neutral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7772400" cy="2057400"/>
          </a:xfrm>
        </p:spPr>
        <p:txBody>
          <a:bodyPr/>
          <a:lstStyle/>
          <a:p>
            <a:r>
              <a:rPr lang="en-US"/>
              <a:t>If a solution is neutral, [H</a:t>
            </a:r>
            <a:r>
              <a:rPr lang="en-US" baseline="30000"/>
              <a:t>+</a:t>
            </a:r>
            <a:r>
              <a:rPr lang="en-US"/>
              <a:t>] = [OH</a:t>
            </a:r>
            <a:r>
              <a:rPr lang="en-US" baseline="40000"/>
              <a:t>–</a:t>
            </a:r>
            <a:r>
              <a:rPr lang="en-US"/>
              <a:t>].</a:t>
            </a:r>
          </a:p>
          <a:p>
            <a:r>
              <a:rPr lang="en-US"/>
              <a:t>If a solution is acidic, [H</a:t>
            </a:r>
            <a:r>
              <a:rPr lang="en-US" baseline="30000"/>
              <a:t>+</a:t>
            </a:r>
            <a:r>
              <a:rPr lang="en-US"/>
              <a:t>] &gt; [OH</a:t>
            </a:r>
            <a:r>
              <a:rPr lang="en-US" baseline="40000"/>
              <a:t>–</a:t>
            </a:r>
            <a:r>
              <a:rPr lang="en-US"/>
              <a:t>].</a:t>
            </a:r>
          </a:p>
          <a:p>
            <a:r>
              <a:rPr lang="en-US"/>
              <a:t>If a solution is basic, [H</a:t>
            </a:r>
            <a:r>
              <a:rPr lang="en-US" baseline="30000"/>
              <a:t>+</a:t>
            </a:r>
            <a:r>
              <a:rPr lang="en-US"/>
              <a:t>] &lt; [OH</a:t>
            </a:r>
            <a:r>
              <a:rPr lang="en-US" baseline="40000"/>
              <a:t>–</a:t>
            </a:r>
            <a:r>
              <a:rPr lang="en-US"/>
              <a:t>].</a:t>
            </a:r>
          </a:p>
        </p:txBody>
      </p:sp>
      <p:pic>
        <p:nvPicPr>
          <p:cNvPr id="5" name="Picture 4" descr="16_05_Figure.jpg"/>
          <p:cNvPicPr>
            <a:picLocks noChangeAspect="1"/>
          </p:cNvPicPr>
          <p:nvPr/>
        </p:nvPicPr>
        <p:blipFill>
          <a:blip r:embed="rId2"/>
          <a:srcRect b="5036"/>
          <a:stretch>
            <a:fillRect/>
          </a:stretch>
        </p:blipFill>
        <p:spPr>
          <a:xfrm>
            <a:off x="838200" y="3733800"/>
            <a:ext cx="6869545" cy="2590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pPr eaLnBrk="1" hangingPunct="1"/>
            <a:r>
              <a:rPr lang="en-US"/>
              <a:t>pH</a:t>
            </a:r>
          </a:p>
        </p:txBody>
      </p:sp>
      <p:pic>
        <p:nvPicPr>
          <p:cNvPr id="5" name="Picture 4" descr="16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209947" y="1371600"/>
            <a:ext cx="4763857" cy="3810000"/>
          </a:xfrm>
          <a:prstGeom prst="rect">
            <a:avLst/>
          </a:prstGeom>
        </p:spPr>
      </p:pic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4953000" cy="4800600"/>
          </a:xfrm>
        </p:spPr>
        <p:txBody>
          <a:bodyPr/>
          <a:lstStyle/>
          <a:p>
            <a:pPr eaLnBrk="1" hangingPunct="1"/>
            <a:r>
              <a:rPr lang="en-US" dirty="0"/>
              <a:t>pH is a method </a:t>
            </a:r>
            <a:br>
              <a:rPr lang="en-US" dirty="0"/>
            </a:br>
            <a:r>
              <a:rPr lang="en-US" dirty="0"/>
              <a:t>of reporting </a:t>
            </a:r>
            <a:br>
              <a:rPr lang="en-US" dirty="0"/>
            </a:br>
            <a:r>
              <a:rPr lang="en-US" dirty="0"/>
              <a:t>hydrogen ion concentration.</a:t>
            </a:r>
          </a:p>
          <a:p>
            <a:pPr eaLnBrk="1" hangingPunct="1"/>
            <a:r>
              <a:rPr lang="en-US" dirty="0"/>
              <a:t>pH =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</a:t>
            </a:r>
          </a:p>
          <a:p>
            <a:pPr eaLnBrk="1" hangingPunct="1"/>
            <a:r>
              <a:rPr lang="en-US" dirty="0"/>
              <a:t>Neutral pH is 7.00.</a:t>
            </a:r>
          </a:p>
          <a:p>
            <a:pPr eaLnBrk="1" hangingPunct="1"/>
            <a:r>
              <a:rPr lang="en-US" dirty="0"/>
              <a:t>Acidic pH is below 7.00.</a:t>
            </a:r>
          </a:p>
          <a:p>
            <a:pPr eaLnBrk="1" hangingPunct="1"/>
            <a:r>
              <a:rPr lang="en-US" dirty="0"/>
              <a:t>Basic pH is above 7.00.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“p” Scales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The “p” in pH tells us to take the –log of a quantity (in this case, hydrogen ions).</a:t>
            </a:r>
          </a:p>
          <a:p>
            <a:pPr eaLnBrk="1" hangingPunct="1"/>
            <a:r>
              <a:rPr lang="en-US"/>
              <a:t>Some other “p” systems are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pOH: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p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: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 </a:t>
            </a:r>
            <a:r>
              <a:rPr lang="en-US" i="1"/>
              <a:t>K</a:t>
            </a:r>
            <a:r>
              <a:rPr lang="en-US" i="1" baseline="-25000"/>
              <a:t>w</a:t>
            </a:r>
            <a:endParaRPr lang="en-US" i="1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Relating pH and pOH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Because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1.0 </a:t>
            </a:r>
            <a:r>
              <a:rPr lang="en-US">
                <a:sym typeface="Symbol" charset="2"/>
              </a:rPr>
              <a:t>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14</a:t>
            </a:r>
            <a:endParaRPr lang="en-US">
              <a:sym typeface="Symbol" charset="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/>
              <a:t>we can take the –log of the equation</a:t>
            </a:r>
          </a:p>
          <a:p>
            <a:pPr marL="0" indent="0" algn="ctr" eaLnBrk="1" hangingPunct="1">
              <a:lnSpc>
                <a:spcPct val="120000"/>
              </a:lnSpc>
              <a:buFontTx/>
              <a:buNone/>
            </a:pPr>
            <a:r>
              <a:rPr lang="en-US"/>
              <a:t>–log[H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 +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/>
              <a:t>which results in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pH + pOH = p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Do We Measure pH?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382713"/>
            <a:ext cx="6858000" cy="3482975"/>
          </a:xfrm>
        </p:spPr>
        <p:txBody>
          <a:bodyPr/>
          <a:lstStyle/>
          <a:p>
            <a:pPr eaLnBrk="1" hangingPunct="1"/>
            <a:r>
              <a:rPr lang="en-US" sz="2800" dirty="0"/>
              <a:t>Indicators, including litmus paper, are used for less accurate measurements; an indicator is one color in its acid form and another color in its basic form.</a:t>
            </a:r>
          </a:p>
          <a:p>
            <a:pPr eaLnBrk="1" hangingPunct="1"/>
            <a:r>
              <a:rPr lang="en-US" sz="2800" dirty="0"/>
              <a:t>pH meters are used for accurate measurement of </a:t>
            </a:r>
            <a:br>
              <a:rPr lang="en-US" sz="2800" dirty="0"/>
            </a:br>
            <a:r>
              <a:rPr lang="en-US" sz="2800" dirty="0"/>
              <a:t>pH; electrodes </a:t>
            </a:r>
            <a:br>
              <a:rPr lang="en-US" sz="2800" dirty="0"/>
            </a:br>
            <a:r>
              <a:rPr lang="en-US" sz="2800" dirty="0"/>
              <a:t>indicate small </a:t>
            </a:r>
            <a:br>
              <a:rPr lang="en-US" sz="2800" dirty="0"/>
            </a:br>
            <a:r>
              <a:rPr lang="en-US" sz="2800" dirty="0"/>
              <a:t>changes in voltage </a:t>
            </a:r>
            <a:br>
              <a:rPr lang="en-US" sz="2800" dirty="0"/>
            </a:br>
            <a:r>
              <a:rPr lang="en-US" sz="2800" dirty="0"/>
              <a:t>to detect pH.</a:t>
            </a:r>
          </a:p>
        </p:txBody>
      </p:sp>
      <p:pic>
        <p:nvPicPr>
          <p:cNvPr id="6" name="Picture 5" descr="16_0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7543800" y="1143000"/>
            <a:ext cx="1361754" cy="4478893"/>
          </a:xfrm>
          <a:prstGeom prst="rect">
            <a:avLst/>
          </a:prstGeom>
        </p:spPr>
      </p:pic>
      <p:pic>
        <p:nvPicPr>
          <p:cNvPr id="7" name="Picture 6" descr="16_07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542" y="3733800"/>
            <a:ext cx="3391858" cy="27584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Acids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You will recall that the seven strong acids </a:t>
            </a:r>
            <a:br>
              <a:rPr lang="en-US" sz="2800" dirty="0"/>
            </a:br>
            <a:r>
              <a:rPr lang="en-US" sz="2800" dirty="0"/>
              <a:t>are </a:t>
            </a:r>
            <a:r>
              <a:rPr lang="en-US" sz="2800" dirty="0" err="1"/>
              <a:t>HCl</a:t>
            </a:r>
            <a:r>
              <a:rPr lang="en-US" sz="2800" dirty="0"/>
              <a:t>, </a:t>
            </a:r>
            <a:r>
              <a:rPr lang="en-US" sz="2800" dirty="0" err="1"/>
              <a:t>HBr</a:t>
            </a:r>
            <a:r>
              <a:rPr lang="en-US" sz="2800" dirty="0"/>
              <a:t>, HI, HNO</a:t>
            </a:r>
            <a:r>
              <a:rPr lang="en-US" sz="2800" baseline="-25000" dirty="0"/>
              <a:t>3</a:t>
            </a:r>
            <a:r>
              <a:rPr lang="en-US" sz="2800" dirty="0"/>
              <a:t>, H</a:t>
            </a:r>
            <a:r>
              <a:rPr lang="en-US" sz="2800" baseline="-25000" dirty="0"/>
              <a:t>2</a:t>
            </a:r>
            <a:r>
              <a:rPr lang="en-US" sz="2800" dirty="0"/>
              <a:t>SO</a:t>
            </a:r>
            <a:r>
              <a:rPr lang="en-US" sz="2800" baseline="-25000" dirty="0"/>
              <a:t>4</a:t>
            </a:r>
            <a:r>
              <a:rPr lang="en-US" sz="2800" dirty="0"/>
              <a:t>, HClO</a:t>
            </a:r>
            <a:r>
              <a:rPr lang="en-US" sz="2800" baseline="-25000" dirty="0"/>
              <a:t>3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and HClO</a:t>
            </a:r>
            <a:r>
              <a:rPr lang="en-US" sz="2800" baseline="-25000" dirty="0"/>
              <a:t>4</a:t>
            </a:r>
            <a:r>
              <a:rPr lang="en-US" sz="28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These are, by definition, strong electrolytes and exist totally as ions in aqueous solution; e.g.,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		HA  +  H</a:t>
            </a:r>
            <a:r>
              <a:rPr lang="en-US" sz="2800" baseline="-25000" dirty="0"/>
              <a:t>2</a:t>
            </a:r>
            <a:r>
              <a:rPr lang="en-US" sz="2800" dirty="0"/>
              <a:t>O  </a:t>
            </a:r>
            <a:r>
              <a:rPr lang="en-US" sz="2800" dirty="0">
                <a:ea typeface="Arial" charset="0"/>
                <a:cs typeface="Arial" charset="0"/>
              </a:rPr>
              <a:t>→  H</a:t>
            </a:r>
            <a:r>
              <a:rPr lang="en-US" sz="2800" baseline="-25000" dirty="0">
                <a:ea typeface="Arial" charset="0"/>
                <a:cs typeface="Arial" charset="0"/>
              </a:rPr>
              <a:t>3</a:t>
            </a:r>
            <a:r>
              <a:rPr lang="en-US" sz="2800" dirty="0">
                <a:ea typeface="Arial" charset="0"/>
                <a:cs typeface="Arial" charset="0"/>
              </a:rPr>
              <a:t>O</a:t>
            </a:r>
            <a:r>
              <a:rPr lang="en-US" sz="2800" baseline="30000" dirty="0">
                <a:ea typeface="Arial" charset="0"/>
                <a:cs typeface="Arial" charset="0"/>
              </a:rPr>
              <a:t>+</a:t>
            </a:r>
            <a:r>
              <a:rPr lang="en-US" sz="2800" dirty="0">
                <a:ea typeface="Arial" charset="0"/>
                <a:cs typeface="Arial" charset="0"/>
              </a:rPr>
              <a:t>  +  A</a:t>
            </a:r>
            <a:r>
              <a:rPr lang="en-US" sz="2800" baseline="40000" dirty="0">
                <a:ea typeface="Arial" charset="0"/>
                <a:cs typeface="Arial" charset="0"/>
              </a:rPr>
              <a:t>–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So, for the </a:t>
            </a:r>
            <a:r>
              <a:rPr lang="en-US" sz="2800" dirty="0" err="1"/>
              <a:t>monoprotic</a:t>
            </a:r>
            <a:r>
              <a:rPr lang="en-US" sz="2800" dirty="0"/>
              <a:t> strong acids,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 = [acid]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Bases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Strong bases are the soluble hydroxides, which are the alkali metal and heavier alkaline earth metal hydroxides (Ca</a:t>
            </a:r>
            <a:r>
              <a:rPr lang="en-US" sz="2800" baseline="30000" dirty="0"/>
              <a:t>2+</a:t>
            </a:r>
            <a:r>
              <a:rPr lang="en-US" sz="2800" dirty="0"/>
              <a:t>, Sr</a:t>
            </a:r>
            <a:r>
              <a:rPr lang="en-US" sz="2800" baseline="30000" dirty="0"/>
              <a:t>2+</a:t>
            </a:r>
            <a:r>
              <a:rPr lang="en-US" sz="2800" dirty="0"/>
              <a:t>, and Ba</a:t>
            </a:r>
            <a:r>
              <a:rPr lang="en-US" sz="2800" baseline="30000" dirty="0"/>
              <a:t>2+</a:t>
            </a:r>
            <a:r>
              <a:rPr lang="en-US" sz="2800" dirty="0"/>
              <a:t>).</a:t>
            </a:r>
          </a:p>
          <a:p>
            <a:pPr eaLnBrk="1" hangingPunct="1"/>
            <a:r>
              <a:rPr lang="en-US" sz="2800" dirty="0"/>
              <a:t>Again, these substances dissociate completely in aqueous solution; e.g.,</a:t>
            </a:r>
          </a:p>
          <a:p>
            <a:pPr eaLnBrk="1" hangingPunct="1">
              <a:buFontTx/>
              <a:buNone/>
            </a:pPr>
            <a:r>
              <a:rPr lang="en-US" sz="2800" dirty="0"/>
              <a:t>		MOH(</a:t>
            </a:r>
            <a:r>
              <a:rPr lang="en-US" sz="2800" i="1" dirty="0" err="1"/>
              <a:t>aq</a:t>
            </a:r>
            <a:r>
              <a:rPr lang="en-US" sz="2800" dirty="0"/>
              <a:t>)  </a:t>
            </a:r>
            <a:r>
              <a:rPr lang="en-US" sz="2800" dirty="0">
                <a:ea typeface="Arial" charset="0"/>
                <a:cs typeface="Arial" charset="0"/>
              </a:rPr>
              <a:t>→  M</a:t>
            </a:r>
            <a:r>
              <a:rPr lang="en-US" sz="2800" baseline="30000" dirty="0">
                <a:ea typeface="Arial" charset="0"/>
                <a:cs typeface="Arial" charset="0"/>
              </a:rPr>
              <a:t>+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  +  OH</a:t>
            </a:r>
            <a:r>
              <a:rPr lang="en-US" sz="2800" baseline="40000" dirty="0">
                <a:ea typeface="Arial" charset="0"/>
                <a:cs typeface="Arial" charset="0"/>
              </a:rPr>
              <a:t>–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      </a:t>
            </a:r>
            <a:r>
              <a:rPr lang="en-US" sz="2800" i="1" dirty="0">
                <a:ea typeface="Arial" charset="0"/>
                <a:cs typeface="Arial" charset="0"/>
              </a:rPr>
              <a:t>or</a:t>
            </a:r>
          </a:p>
          <a:p>
            <a:pPr eaLnBrk="1" hangingPunct="1">
              <a:buFontTx/>
              <a:buNone/>
            </a:pPr>
            <a:r>
              <a:rPr lang="en-US" sz="2800" dirty="0">
                <a:ea typeface="Arial" charset="0"/>
                <a:cs typeface="Arial" charset="0"/>
              </a:rPr>
              <a:t>		M(OH)</a:t>
            </a:r>
            <a:r>
              <a:rPr lang="en-US" sz="2800" baseline="-25000" dirty="0">
                <a:ea typeface="Arial" charset="0"/>
                <a:cs typeface="Arial" charset="0"/>
              </a:rPr>
              <a:t>2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  →  M</a:t>
            </a:r>
            <a:r>
              <a:rPr lang="en-US" sz="2800" baseline="30000" dirty="0">
                <a:ea typeface="Arial" charset="0"/>
                <a:cs typeface="Arial" charset="0"/>
              </a:rPr>
              <a:t>2+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  +  2 OH</a:t>
            </a:r>
            <a:r>
              <a:rPr lang="en-US" sz="2800" baseline="40000" dirty="0">
                <a:ea typeface="Arial" charset="0"/>
                <a:cs typeface="Arial" charset="0"/>
              </a:rPr>
              <a:t>–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 Weak Acids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2514600"/>
          </a:xfrm>
        </p:spPr>
        <p:txBody>
          <a:bodyPr/>
          <a:lstStyle/>
          <a:p>
            <a:r>
              <a:rPr lang="en-US" sz="2800"/>
              <a:t>For a weak acid, the equation for its dissociation is</a:t>
            </a:r>
          </a:p>
          <a:p>
            <a:pPr>
              <a:buFontTx/>
              <a:buNone/>
            </a:pPr>
            <a:r>
              <a:rPr lang="en-US" sz="2800"/>
              <a:t>    HA(</a:t>
            </a:r>
            <a:r>
              <a:rPr lang="en-US" sz="2800" i="1"/>
              <a:t>aq</a:t>
            </a:r>
            <a:r>
              <a:rPr lang="en-US" sz="2800"/>
              <a:t>)  +  H</a:t>
            </a:r>
            <a:r>
              <a:rPr lang="en-US" sz="2800" baseline="-25000"/>
              <a:t>2</a:t>
            </a:r>
            <a:r>
              <a:rPr lang="en-US" sz="2800"/>
              <a:t>O(</a:t>
            </a:r>
            <a:r>
              <a:rPr lang="en-US" sz="2800" i="1"/>
              <a:t>l</a:t>
            </a:r>
            <a:r>
              <a:rPr lang="en-US" sz="2800"/>
              <a:t>) ⇌  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 +  A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Since it is an equilibrium, there is an equilibrium constant related to it, called the </a:t>
            </a:r>
            <a:r>
              <a:rPr lang="en-US" sz="2800" b="1"/>
              <a:t>acid-dissociation constant</a:t>
            </a:r>
            <a:r>
              <a:rPr lang="en-US" sz="2800"/>
              <a:t>,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: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= [H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][A</a:t>
            </a:r>
            <a:r>
              <a:rPr lang="en-US" sz="2800" baseline="40000"/>
              <a:t>–</a:t>
            </a:r>
            <a:r>
              <a:rPr lang="en-US" sz="2800"/>
              <a:t>] / [HA]</a:t>
            </a: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4953000" y="3657600"/>
            <a:ext cx="3962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800"/>
              <a:t>The greater the value of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, the stronger is the acid.</a:t>
            </a:r>
          </a:p>
          <a:p>
            <a:pPr marL="342900" indent="-342900">
              <a:buFontTx/>
              <a:buChar char="•"/>
            </a:pPr>
            <a:endParaRPr lang="en-US"/>
          </a:p>
        </p:txBody>
      </p:sp>
      <p:pic>
        <p:nvPicPr>
          <p:cNvPr id="6" name="Picture 5" descr="16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62000" y="3429000"/>
            <a:ext cx="3867912" cy="297368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Comparing Strong and Weak Acids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2438400"/>
          </a:xfrm>
        </p:spPr>
        <p:txBody>
          <a:bodyPr/>
          <a:lstStyle/>
          <a:p>
            <a:r>
              <a:rPr lang="en-US"/>
              <a:t>What is present in solution for a strong acid versus a weak acid?</a:t>
            </a:r>
          </a:p>
          <a:p>
            <a:r>
              <a:rPr lang="en-US"/>
              <a:t>Strong acids </a:t>
            </a:r>
            <a:r>
              <a:rPr lang="en-US" i="1"/>
              <a:t>completely </a:t>
            </a:r>
            <a:r>
              <a:rPr lang="en-US"/>
              <a:t>dissociate to ions.</a:t>
            </a:r>
          </a:p>
          <a:p>
            <a:r>
              <a:rPr lang="en-US"/>
              <a:t>Weak acids only </a:t>
            </a:r>
            <a:r>
              <a:rPr lang="en-US" i="1"/>
              <a:t>partially </a:t>
            </a:r>
            <a:r>
              <a:rPr lang="en-US"/>
              <a:t>dissociate to ions.</a:t>
            </a:r>
          </a:p>
        </p:txBody>
      </p:sp>
      <p:pic>
        <p:nvPicPr>
          <p:cNvPr id="5" name="Picture 4" descr="16_10_Figure.jpg"/>
          <p:cNvPicPr>
            <a:picLocks noChangeAspect="1"/>
          </p:cNvPicPr>
          <p:nvPr/>
        </p:nvPicPr>
        <p:blipFill>
          <a:blip r:embed="rId2"/>
          <a:srcRect b="2805"/>
          <a:stretch>
            <a:fillRect/>
          </a:stretch>
        </p:blipFill>
        <p:spPr>
          <a:xfrm>
            <a:off x="2133600" y="3428999"/>
            <a:ext cx="5029200" cy="323664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Concept of Equilibrium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3505200"/>
            <a:ext cx="8458200" cy="2971800"/>
          </a:xfrm>
        </p:spPr>
        <p:txBody>
          <a:bodyPr/>
          <a:lstStyle/>
          <a:p>
            <a:pPr eaLnBrk="1" hangingPunct="1"/>
            <a:r>
              <a:rPr lang="en-US" sz="2800"/>
              <a:t>As a system approaches equilibrium, both the forward and reverse reactions are occurring.</a:t>
            </a:r>
          </a:p>
          <a:p>
            <a:pPr eaLnBrk="1" hangingPunct="1"/>
            <a:r>
              <a:rPr lang="en-US" sz="2800"/>
              <a:t>At equilibrium, the forward and reverse reactions are proceeding </a:t>
            </a:r>
            <a:r>
              <a:rPr lang="en-US" sz="2800" i="1"/>
              <a:t>at the same rate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Once equilibrium is achieved, the </a:t>
            </a:r>
            <a:r>
              <a:rPr lang="en-US" sz="2800" i="1"/>
              <a:t>amount</a:t>
            </a:r>
            <a:r>
              <a:rPr lang="en-US" sz="2800"/>
              <a:t> of each reactant and product remains constant.</a:t>
            </a:r>
          </a:p>
          <a:p>
            <a:pPr eaLnBrk="1" hangingPunct="1"/>
            <a:endParaRPr lang="en-US" sz="2800"/>
          </a:p>
        </p:txBody>
      </p:sp>
      <p:pic>
        <p:nvPicPr>
          <p:cNvPr id="6" name="Picture 5" descr="15_02_Figure.jpg"/>
          <p:cNvPicPr>
            <a:picLocks noChangeAspect="1"/>
          </p:cNvPicPr>
          <p:nvPr/>
        </p:nvPicPr>
        <p:blipFill>
          <a:blip r:embed="rId3"/>
          <a:srcRect b="6564"/>
          <a:stretch>
            <a:fillRect/>
          </a:stretch>
        </p:blipFill>
        <p:spPr>
          <a:xfrm>
            <a:off x="1219200" y="1219200"/>
            <a:ext cx="6781800" cy="23445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319CA0DF-36A1-4D90-AC88-C49F38006AB9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Acid Strengths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Strong acids: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Almost </a:t>
            </a: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completely ionized </a:t>
            </a:r>
            <a:r>
              <a:rPr lang="en-US" altLang="zh-TW" sz="2800" dirty="0">
                <a:ea typeface="新細明體" panose="02020500000000000000" pitchFamily="18" charset="-120"/>
              </a:rPr>
              <a:t>in solution</a:t>
            </a:r>
          </a:p>
          <a:p>
            <a:pPr>
              <a:lnSpc>
                <a:spcPct val="90000"/>
              </a:lnSpc>
            </a:pPr>
            <a:r>
              <a:rPr lang="en-US" altLang="zh-TW" sz="2800" dirty="0" err="1">
                <a:ea typeface="新細明體" panose="02020500000000000000" pitchFamily="18" charset="-120"/>
              </a:rPr>
              <a:t>Sulphuric</a:t>
            </a:r>
            <a:r>
              <a:rPr lang="en-US" altLang="zh-TW" sz="2800" dirty="0">
                <a:ea typeface="新細明體" panose="02020500000000000000" pitchFamily="18" charset="-120"/>
              </a:rPr>
              <a:t> acid, H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SO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4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Hydrochloric acid, </a:t>
            </a:r>
            <a:r>
              <a:rPr lang="en-US" altLang="zh-TW" sz="2800" dirty="0" err="1">
                <a:ea typeface="新細明體" panose="02020500000000000000" pitchFamily="18" charset="-120"/>
              </a:rPr>
              <a:t>HCl</a:t>
            </a:r>
            <a:endParaRPr lang="en-US" altLang="zh-TW" sz="2800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Nitric acid, HNO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3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800" baseline="-25000" dirty="0">
                <a:ea typeface="新細明體" panose="02020500000000000000" pitchFamily="18" charset="-120"/>
              </a:rPr>
              <a:t>  </a:t>
            </a:r>
          </a:p>
          <a:p>
            <a:pPr>
              <a:lnSpc>
                <a:spcPct val="90000"/>
              </a:lnSpc>
            </a:pPr>
            <a:endParaRPr lang="zh-TW" altLang="en-US" sz="2800" baseline="-25000" dirty="0">
              <a:ea typeface="新細明體" panose="02020500000000000000" pitchFamily="18" charset="-12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Weak acids: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chemeClr val="hlink"/>
                </a:solidFill>
                <a:ea typeface="新細明體" panose="02020500000000000000" pitchFamily="18" charset="-120"/>
              </a:rPr>
              <a:t>Partially ionized</a:t>
            </a:r>
            <a:r>
              <a:rPr lang="en-US" altLang="zh-TW" sz="2400" dirty="0">
                <a:ea typeface="新細明體" panose="02020500000000000000" pitchFamily="18" charset="-120"/>
              </a:rPr>
              <a:t> in solution, 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Hydrofluoric acid , HF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Acetic acid CH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3</a:t>
            </a:r>
            <a:r>
              <a:rPr lang="en-US" altLang="zh-TW" sz="2400" dirty="0">
                <a:ea typeface="新細明體" panose="02020500000000000000" pitchFamily="18" charset="-120"/>
              </a:rPr>
              <a:t>COOH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Formic acid HCOOH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Benzoic acid C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6</a:t>
            </a:r>
            <a:r>
              <a:rPr lang="en-US" altLang="zh-TW" sz="2400" dirty="0">
                <a:ea typeface="新細明體" panose="02020500000000000000" pitchFamily="18" charset="-120"/>
              </a:rPr>
              <a:t>H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5</a:t>
            </a:r>
            <a:r>
              <a:rPr lang="en-US" altLang="zh-TW" sz="2400" dirty="0">
                <a:ea typeface="新細明體" panose="02020500000000000000" pitchFamily="18" charset="-120"/>
              </a:rPr>
              <a:t>COOH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Carbonic acid H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400" dirty="0">
                <a:ea typeface="新細明體" panose="02020500000000000000" pitchFamily="18" charset="-120"/>
              </a:rPr>
              <a:t>CO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3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Phosphoric acid, H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3</a:t>
            </a:r>
            <a:r>
              <a:rPr lang="en-US" altLang="zh-TW" sz="2400" dirty="0">
                <a:ea typeface="新細明體" panose="02020500000000000000" pitchFamily="18" charset="-120"/>
              </a:rPr>
              <a:t>PO</a:t>
            </a:r>
            <a:r>
              <a:rPr lang="en-US" altLang="zh-TW" sz="2400" baseline="-25000" dirty="0">
                <a:ea typeface="新細明體" panose="02020500000000000000" pitchFamily="18" charset="-120"/>
              </a:rPr>
              <a:t>4</a:t>
            </a:r>
          </a:p>
          <a:p>
            <a:pPr>
              <a:lnSpc>
                <a:spcPct val="90000"/>
              </a:lnSpc>
            </a:pPr>
            <a:endParaRPr lang="en-US" altLang="zh-TW" sz="2400" dirty="0">
              <a:ea typeface="新細明體" panose="02020500000000000000" pitchFamily="18" charset="-120"/>
            </a:endParaRPr>
          </a:p>
        </p:txBody>
      </p:sp>
      <p:sp>
        <p:nvSpPr>
          <p:cNvPr id="63495" name="AutoShape 7"/>
          <p:cNvSpPr>
            <a:spLocks noChangeArrowheads="1"/>
          </p:cNvSpPr>
          <p:nvPr/>
        </p:nvSpPr>
        <p:spPr bwMode="auto">
          <a:xfrm>
            <a:off x="7620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AutoShape 8"/>
          <p:cNvSpPr>
            <a:spLocks noChangeArrowheads="1"/>
          </p:cNvSpPr>
          <p:nvPr/>
        </p:nvSpPr>
        <p:spPr bwMode="auto">
          <a:xfrm>
            <a:off x="16764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AutoShape 9"/>
          <p:cNvSpPr>
            <a:spLocks noChangeArrowheads="1"/>
          </p:cNvSpPr>
          <p:nvPr/>
        </p:nvSpPr>
        <p:spPr bwMode="auto">
          <a:xfrm>
            <a:off x="20574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1143000" y="10668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669925" y="3810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1584325" y="38100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</a:t>
            </a:r>
            <a:r>
              <a:rPr lang="en-US" altLang="en-US" sz="1800" baseline="30000"/>
              <a:t>+     </a:t>
            </a:r>
            <a:r>
              <a:rPr lang="en-US" altLang="en-US" sz="1800"/>
              <a:t>A</a:t>
            </a:r>
            <a:r>
              <a:rPr lang="en-US" altLang="en-US" sz="1800" baseline="30000"/>
              <a:t>-</a:t>
            </a:r>
          </a:p>
        </p:txBody>
      </p:sp>
      <p:sp>
        <p:nvSpPr>
          <p:cNvPr id="63501" name="AutoShape 13"/>
          <p:cNvSpPr>
            <a:spLocks noChangeArrowheads="1"/>
          </p:cNvSpPr>
          <p:nvPr/>
        </p:nvSpPr>
        <p:spPr bwMode="auto">
          <a:xfrm>
            <a:off x="6400800" y="381000"/>
            <a:ext cx="228600" cy="12192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6705600" y="9906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6096000" y="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4" name="AutoShape 16"/>
          <p:cNvSpPr>
            <a:spLocks noChangeArrowheads="1"/>
          </p:cNvSpPr>
          <p:nvPr/>
        </p:nvSpPr>
        <p:spPr bwMode="auto">
          <a:xfrm>
            <a:off x="7315200" y="685800"/>
            <a:ext cx="228600" cy="9144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AutoShape 17"/>
          <p:cNvSpPr>
            <a:spLocks noChangeArrowheads="1"/>
          </p:cNvSpPr>
          <p:nvPr/>
        </p:nvSpPr>
        <p:spPr bwMode="auto">
          <a:xfrm>
            <a:off x="7772400" y="1295400"/>
            <a:ext cx="228600" cy="3048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AutoShape 18"/>
          <p:cNvSpPr>
            <a:spLocks noChangeArrowheads="1"/>
          </p:cNvSpPr>
          <p:nvPr/>
        </p:nvSpPr>
        <p:spPr bwMode="auto">
          <a:xfrm>
            <a:off x="8153400" y="1295400"/>
            <a:ext cx="228600" cy="3048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7086600" y="22860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7712075" y="838200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</a:t>
            </a:r>
            <a:r>
              <a:rPr lang="en-US" altLang="en-US" sz="1800" baseline="30000"/>
              <a:t>+     </a:t>
            </a:r>
            <a:r>
              <a:rPr lang="en-US" altLang="en-US" sz="1800"/>
              <a:t>A</a:t>
            </a:r>
            <a:r>
              <a:rPr lang="en-US" altLang="en-US" sz="1800" baseline="300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393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 autoUpdateAnimBg="0"/>
      <p:bldP spid="63491" grpId="0" build="p" autoUpdateAnimBg="0"/>
      <p:bldP spid="63492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the pH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30288"/>
            <a:ext cx="7772400" cy="2085975"/>
          </a:xfrm>
        </p:spPr>
        <p:txBody>
          <a:bodyPr/>
          <a:lstStyle/>
          <a:p>
            <a:pPr eaLnBrk="1" hangingPunct="1"/>
            <a:r>
              <a:rPr lang="en-US" sz="2800" dirty="0"/>
              <a:t>The pH of a 0.10 </a:t>
            </a:r>
            <a:r>
              <a:rPr lang="en-US" sz="2800" i="1" dirty="0"/>
              <a:t>M</a:t>
            </a:r>
            <a:r>
              <a:rPr lang="en-US" sz="2800" dirty="0"/>
              <a:t> solution of formic acid, HCOOH, at 25 </a:t>
            </a:r>
            <a:r>
              <a:rPr lang="en-US" sz="2800" dirty="0">
                <a:sym typeface="Symbol" charset="2"/>
              </a:rPr>
              <a:t>C is 2.38. Calculate </a:t>
            </a:r>
            <a:r>
              <a:rPr lang="en-US" sz="2800" i="1" dirty="0">
                <a:sym typeface="Symbol" charset="2"/>
              </a:rPr>
              <a:t>K</a:t>
            </a:r>
            <a:r>
              <a:rPr lang="en-US" sz="2800" i="1" baseline="-25000" dirty="0">
                <a:sym typeface="Symbol" charset="2"/>
              </a:rPr>
              <a:t>a</a:t>
            </a:r>
            <a:r>
              <a:rPr lang="en-US" sz="2800" dirty="0">
                <a:sym typeface="Symbol" charset="2"/>
              </a:rPr>
              <a:t> for formic acid at this temperature.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We know that</a:t>
            </a:r>
          </a:p>
          <a:p>
            <a:pPr algn="ctr" eaLnBrk="1" hangingPunct="1">
              <a:buFontTx/>
              <a:buNone/>
            </a:pPr>
            <a:endParaRPr lang="en-US" sz="2800" dirty="0"/>
          </a:p>
        </p:txBody>
      </p:sp>
      <p:grpSp>
        <p:nvGrpSpPr>
          <p:cNvPr id="21508" name="Group 13"/>
          <p:cNvGrpSpPr>
            <a:grpSpLocks/>
          </p:cNvGrpSpPr>
          <p:nvPr/>
        </p:nvGrpSpPr>
        <p:grpSpPr bwMode="auto">
          <a:xfrm>
            <a:off x="4360863" y="2466975"/>
            <a:ext cx="3468687" cy="954088"/>
            <a:chOff x="1872" y="2832"/>
            <a:chExt cx="2184" cy="601"/>
          </a:xfrm>
        </p:grpSpPr>
        <p:sp>
          <p:nvSpPr>
            <p:cNvPr id="21511" name="Rectangle 6"/>
            <p:cNvSpPr>
              <a:spLocks noChangeArrowheads="1"/>
            </p:cNvSpPr>
            <p:nvPr/>
          </p:nvSpPr>
          <p:spPr bwMode="auto">
            <a:xfrm>
              <a:off x="2417" y="2832"/>
              <a:ext cx="1639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[H</a:t>
              </a:r>
              <a:r>
                <a:rPr lang="en-US" sz="2800" baseline="-25000"/>
                <a:t>3</a:t>
              </a:r>
              <a:r>
                <a:rPr lang="en-US" sz="2800"/>
                <a:t>O</a:t>
              </a:r>
              <a:r>
                <a:rPr lang="en-US" sz="2800" baseline="30000"/>
                <a:t>+</a:t>
              </a:r>
              <a:r>
                <a:rPr lang="en-US" sz="2800"/>
                <a:t>][HCOO</a:t>
              </a:r>
              <a:r>
                <a:rPr lang="en-US" sz="2800" baseline="40000"/>
                <a:t>–</a:t>
              </a:r>
              <a:r>
                <a:rPr lang="en-US" sz="2800"/>
                <a:t>]</a:t>
              </a:r>
            </a:p>
            <a:p>
              <a:pPr algn="ctr"/>
              <a:r>
                <a:rPr lang="en-US" sz="2800"/>
                <a:t>[HCOOH]</a:t>
              </a:r>
            </a:p>
          </p:txBody>
        </p:sp>
        <p:sp>
          <p:nvSpPr>
            <p:cNvPr id="21512" name="Line 7"/>
            <p:cNvSpPr>
              <a:spLocks noChangeShapeType="1"/>
            </p:cNvSpPr>
            <p:nvPr/>
          </p:nvSpPr>
          <p:spPr bwMode="auto">
            <a:xfrm>
              <a:off x="2434" y="3151"/>
              <a:ext cx="16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Rectangle 8"/>
            <p:cNvSpPr>
              <a:spLocks noChangeArrowheads="1"/>
            </p:cNvSpPr>
            <p:nvPr/>
          </p:nvSpPr>
          <p:spPr bwMode="auto">
            <a:xfrm>
              <a:off x="1872" y="2967"/>
              <a:ext cx="54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i="1"/>
                <a:t>K</a:t>
              </a:r>
              <a:r>
                <a:rPr lang="en-US" sz="2800" i="1" baseline="-25000"/>
                <a:t>a</a:t>
              </a:r>
              <a:r>
                <a:rPr lang="en-US" sz="2800"/>
                <a:t> =</a:t>
              </a:r>
              <a:endParaRPr lang="en-US" sz="2800" i="1"/>
            </a:p>
          </p:txBody>
        </p:sp>
      </p:grpSp>
      <p:sp>
        <p:nvSpPr>
          <p:cNvPr id="21510" name="Rectangle 1"/>
          <p:cNvSpPr>
            <a:spLocks noChangeArrowheads="1"/>
          </p:cNvSpPr>
          <p:nvPr/>
        </p:nvSpPr>
        <p:spPr bwMode="auto">
          <a:xfrm>
            <a:off x="704850" y="3465513"/>
            <a:ext cx="80264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To calculate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, we need the equilibrium concentrations of all three things.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We can find 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], which is the same as [HCOO</a:t>
            </a:r>
            <a:r>
              <a:rPr lang="en-US" sz="2800" baseline="40000" dirty="0"/>
              <a:t>–</a:t>
            </a:r>
            <a:r>
              <a:rPr lang="en-US" sz="2800" dirty="0"/>
              <a:t>], from the </a:t>
            </a:r>
            <a:r>
              <a:rPr lang="en-US" sz="2800" dirty="0" err="1"/>
              <a:t>pH.</a:t>
            </a: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 = [HCOO</a:t>
            </a:r>
            <a:r>
              <a:rPr lang="en-US" sz="2800" baseline="40000" dirty="0"/>
              <a:t>–</a:t>
            </a:r>
            <a:r>
              <a:rPr lang="en-US" sz="2800" dirty="0"/>
              <a:t>] = 10</a:t>
            </a:r>
            <a:r>
              <a:rPr lang="en-US" sz="2800" baseline="30000" dirty="0"/>
              <a:t>–2.38</a:t>
            </a:r>
            <a:r>
              <a:rPr lang="en-US" sz="2800" dirty="0"/>
              <a:t> = 4.2 × 10</a:t>
            </a:r>
            <a:r>
              <a:rPr lang="en-US" sz="2800" baseline="30000" dirty="0"/>
              <a:t>–3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pH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23850" y="1143000"/>
            <a:ext cx="86677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/>
              <a:t>Now we can set up a table for equilibrium concentrations. We know initial HCOOH (</a:t>
            </a:r>
            <a:r>
              <a:rPr lang="en-US" sz="2800">
                <a:solidFill>
                  <a:srgbClr val="C82E32"/>
                </a:solidFill>
              </a:rPr>
              <a:t>0.10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 and ion concentrations (</a:t>
            </a:r>
            <a:r>
              <a:rPr lang="en-US" sz="2800">
                <a:solidFill>
                  <a:srgbClr val="C82E32"/>
                </a:solidFill>
              </a:rPr>
              <a:t>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); we found equilibrium ion concentrations (</a:t>
            </a:r>
            <a:r>
              <a:rPr lang="en-US" sz="2800">
                <a:solidFill>
                  <a:srgbClr val="C82E32"/>
                </a:solidFill>
              </a:rPr>
              <a:t>4.2 × 10</a:t>
            </a:r>
            <a:r>
              <a:rPr lang="en-US" sz="2800" baseline="30000">
                <a:solidFill>
                  <a:srgbClr val="C82E32"/>
                </a:solidFill>
              </a:rPr>
              <a:t>–3</a:t>
            </a:r>
            <a:r>
              <a:rPr lang="en-US" sz="2800">
                <a:solidFill>
                  <a:srgbClr val="C82E32"/>
                </a:solidFill>
              </a:rPr>
              <a:t>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>
                <a:solidFill>
                  <a:srgbClr val="C82E32"/>
                </a:solidFill>
              </a:rPr>
              <a:t>)</a:t>
            </a:r>
            <a:r>
              <a:rPr lang="en-US" sz="2800"/>
              <a:t>; so we calculate the change, then the equilibrium HCOOH concentration.</a:t>
            </a:r>
          </a:p>
        </p:txBody>
      </p:sp>
      <p:graphicFrame>
        <p:nvGraphicFramePr>
          <p:cNvPr id="135172" name="Group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97669247"/>
              </p:ext>
            </p:extLst>
          </p:nvPr>
        </p:nvGraphicFramePr>
        <p:xfrm>
          <a:off x="381000" y="3581400"/>
          <a:ext cx="7924800" cy="2133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[HCOOH],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At equilibrium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= 0.0958 = 0.10</a:t>
                      </a:r>
                      <a:endParaRPr kumimoji="0" lang="en-US" sz="2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pH</a:t>
            </a:r>
          </a:p>
        </p:txBody>
      </p:sp>
      <p:grpSp>
        <p:nvGrpSpPr>
          <p:cNvPr id="23555" name="Group 16"/>
          <p:cNvGrpSpPr>
            <a:grpSpLocks/>
          </p:cNvGrpSpPr>
          <p:nvPr/>
        </p:nvGrpSpPr>
        <p:grpSpPr bwMode="auto">
          <a:xfrm>
            <a:off x="2152650" y="3429000"/>
            <a:ext cx="4746625" cy="1738313"/>
            <a:chOff x="1403" y="1392"/>
            <a:chExt cx="2990" cy="1095"/>
          </a:xfrm>
        </p:grpSpPr>
        <p:sp>
          <p:nvSpPr>
            <p:cNvPr id="23558" name="Rectangle 11"/>
            <p:cNvSpPr>
              <a:spLocks noChangeArrowheads="1"/>
            </p:cNvSpPr>
            <p:nvPr/>
          </p:nvSpPr>
          <p:spPr bwMode="auto">
            <a:xfrm>
              <a:off x="2013" y="1392"/>
              <a:ext cx="2380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[4.2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3</a:t>
              </a:r>
              <a:r>
                <a:rPr lang="en-US" sz="2800"/>
                <a:t>][4.2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3</a:t>
              </a:r>
              <a:r>
                <a:rPr lang="en-US" sz="2800"/>
                <a:t>]</a:t>
              </a:r>
            </a:p>
            <a:p>
              <a:pPr algn="ctr"/>
              <a:r>
                <a:rPr lang="en-US" sz="2800"/>
                <a:t>[0.10]</a:t>
              </a:r>
            </a:p>
          </p:txBody>
        </p:sp>
        <p:sp>
          <p:nvSpPr>
            <p:cNvPr id="23559" name="Line 12"/>
            <p:cNvSpPr>
              <a:spLocks noChangeShapeType="1"/>
            </p:cNvSpPr>
            <p:nvPr/>
          </p:nvSpPr>
          <p:spPr bwMode="auto">
            <a:xfrm>
              <a:off x="2123" y="1695"/>
              <a:ext cx="2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0" name="Rectangle 13"/>
            <p:cNvSpPr>
              <a:spLocks noChangeArrowheads="1"/>
            </p:cNvSpPr>
            <p:nvPr/>
          </p:nvSpPr>
          <p:spPr bwMode="auto">
            <a:xfrm>
              <a:off x="1403" y="1511"/>
              <a:ext cx="54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i="1"/>
                <a:t>K</a:t>
              </a:r>
              <a:r>
                <a:rPr lang="en-US" sz="2800" i="1" baseline="-25000"/>
                <a:t>a</a:t>
              </a:r>
              <a:r>
                <a:rPr lang="en-US" sz="2800"/>
                <a:t> =</a:t>
              </a:r>
            </a:p>
          </p:txBody>
        </p:sp>
        <p:sp>
          <p:nvSpPr>
            <p:cNvPr id="23561" name="Rectangle 15"/>
            <p:cNvSpPr>
              <a:spLocks noChangeArrowheads="1"/>
            </p:cNvSpPr>
            <p:nvPr/>
          </p:nvSpPr>
          <p:spPr bwMode="auto">
            <a:xfrm>
              <a:off x="1717" y="2160"/>
              <a:ext cx="128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= 1.8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4</a:t>
              </a:r>
              <a:endParaRPr lang="en-US" sz="2800"/>
            </a:p>
          </p:txBody>
        </p:sp>
      </p:grp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762000" y="1676400"/>
            <a:ext cx="7772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3200"/>
              <a:t>This allows us to calculate </a:t>
            </a:r>
            <a:r>
              <a:rPr lang="en-US" sz="3200" i="1"/>
              <a:t>K</a:t>
            </a:r>
            <a:r>
              <a:rPr lang="en-US" sz="3200" i="1" baseline="-25000"/>
              <a:t>a</a:t>
            </a:r>
            <a:r>
              <a:rPr lang="en-US" sz="3200"/>
              <a:t> by putting in the equilibrium concentrations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Calculating Percent Ionization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10000"/>
          </a:xfrm>
        </p:spPr>
        <p:txBody>
          <a:bodyPr/>
          <a:lstStyle/>
          <a:p>
            <a:pPr eaLnBrk="1" hangingPunct="1"/>
            <a:r>
              <a:rPr lang="en-US"/>
              <a:t>Percent ionization =             </a:t>
            </a:r>
            <a:r>
              <a:rPr lang="en-US" i="1"/>
              <a:t>  </a:t>
            </a:r>
            <a:r>
              <a:rPr lang="en-US"/>
              <a:t>  </a:t>
            </a:r>
            <a:r>
              <a:rPr lang="en-US">
                <a:sym typeface="Symbol" charset="2"/>
              </a:rPr>
              <a:t> 100</a:t>
            </a:r>
          </a:p>
          <a:p>
            <a:pPr eaLnBrk="1" hangingPunct="1"/>
            <a:r>
              <a:rPr lang="en-US">
                <a:sym typeface="Symbol" charset="2"/>
              </a:rPr>
              <a:t>In this example,</a:t>
            </a:r>
          </a:p>
          <a:p>
            <a:pPr eaLnBrk="1" hangingPunct="1">
              <a:buFontTx/>
              <a:buNone/>
            </a:pPr>
            <a:r>
              <a:rPr lang="en-US"/>
              <a:t>		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= 4.2 </a:t>
            </a:r>
            <a:r>
              <a:rPr lang="en-US">
                <a:sym typeface="Symbol" charset="2"/>
              </a:rPr>
              <a:t>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3</a:t>
            </a:r>
            <a:r>
              <a:rPr lang="en-US">
                <a:sym typeface="Symbol" charset="2"/>
              </a:rPr>
              <a:t> </a:t>
            </a:r>
            <a:r>
              <a:rPr lang="en-US" i="1">
                <a:sym typeface="Symbol" charset="2"/>
              </a:rPr>
              <a:t>M</a:t>
            </a:r>
          </a:p>
          <a:p>
            <a:pPr eaLnBrk="1" hangingPunct="1">
              <a:buFontTx/>
              <a:buNone/>
            </a:pPr>
            <a:r>
              <a:rPr lang="en-US"/>
              <a:t>		 [HCOOH]</a:t>
            </a:r>
            <a:r>
              <a:rPr lang="en-US" baseline="-25000"/>
              <a:t>initial</a:t>
            </a:r>
            <a:r>
              <a:rPr lang="en-US"/>
              <a:t> = 0.10 </a:t>
            </a:r>
            <a:r>
              <a:rPr lang="en-US" i="1"/>
              <a:t>M</a:t>
            </a:r>
          </a:p>
        </p:txBody>
      </p:sp>
      <p:grpSp>
        <p:nvGrpSpPr>
          <p:cNvPr id="24580" name="Group 12"/>
          <p:cNvGrpSpPr>
            <a:grpSpLocks/>
          </p:cNvGrpSpPr>
          <p:nvPr/>
        </p:nvGrpSpPr>
        <p:grpSpPr bwMode="auto">
          <a:xfrm>
            <a:off x="4800600" y="1676400"/>
            <a:ext cx="1700213" cy="1066800"/>
            <a:chOff x="3024" y="1056"/>
            <a:chExt cx="1071" cy="672"/>
          </a:xfrm>
        </p:grpSpPr>
        <p:sp>
          <p:nvSpPr>
            <p:cNvPr id="24587" name="Rectangle 4"/>
            <p:cNvSpPr>
              <a:spLocks noChangeArrowheads="1"/>
            </p:cNvSpPr>
            <p:nvPr/>
          </p:nvSpPr>
          <p:spPr bwMode="auto">
            <a:xfrm>
              <a:off x="3074" y="1056"/>
              <a:ext cx="1021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[H</a:t>
              </a:r>
              <a:r>
                <a:rPr lang="en-US" sz="3200" baseline="-25000"/>
                <a:t>3</a:t>
              </a:r>
              <a:r>
                <a:rPr lang="en-US" sz="3200"/>
                <a:t>O</a:t>
              </a:r>
              <a:r>
                <a:rPr lang="en-US" sz="3200" baseline="30000"/>
                <a:t>+</a:t>
              </a:r>
              <a:r>
                <a:rPr lang="en-US" sz="3200"/>
                <a:t>]</a:t>
              </a:r>
              <a:r>
                <a:rPr lang="en-US" sz="3200" baseline="-25000"/>
                <a:t>eq</a:t>
              </a:r>
              <a:endParaRPr lang="en-US" sz="3200"/>
            </a:p>
            <a:p>
              <a:pPr algn="ctr"/>
              <a:r>
                <a:rPr lang="en-US" sz="3200"/>
                <a:t>[HA]</a:t>
              </a:r>
              <a:r>
                <a:rPr lang="en-US" sz="3200" baseline="-25000"/>
                <a:t>initial</a:t>
              </a:r>
              <a:endParaRPr lang="en-US" sz="3200"/>
            </a:p>
          </p:txBody>
        </p:sp>
        <p:sp>
          <p:nvSpPr>
            <p:cNvPr id="24588" name="Line 5"/>
            <p:cNvSpPr>
              <a:spLocks noChangeShapeType="1"/>
            </p:cNvSpPr>
            <p:nvPr/>
          </p:nvSpPr>
          <p:spPr bwMode="auto">
            <a:xfrm>
              <a:off x="3024" y="1424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466725" y="4876800"/>
            <a:ext cx="7772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3200"/>
              <a:t>	Percent ionization =                 </a:t>
            </a:r>
            <a:r>
              <a:rPr lang="en-US" sz="3200">
                <a:sym typeface="Symbol" charset="2"/>
              </a:rPr>
              <a:t> 100</a:t>
            </a:r>
          </a:p>
          <a:p>
            <a:pPr marL="342900" indent="-342900" eaLnBrk="1" hangingPunct="1">
              <a:lnSpc>
                <a:spcPct val="50000"/>
              </a:lnSpc>
              <a:spcBef>
                <a:spcPct val="20000"/>
              </a:spcBef>
            </a:pPr>
            <a:endParaRPr lang="en-US" sz="3200">
              <a:sym typeface="Symbol" charset="2"/>
            </a:endParaRPr>
          </a:p>
        </p:txBody>
      </p:sp>
      <p:grpSp>
        <p:nvGrpSpPr>
          <p:cNvPr id="24582" name="Group 13"/>
          <p:cNvGrpSpPr>
            <a:grpSpLocks/>
          </p:cNvGrpSpPr>
          <p:nvPr/>
        </p:nvGrpSpPr>
        <p:grpSpPr bwMode="auto">
          <a:xfrm>
            <a:off x="4500563" y="4600575"/>
            <a:ext cx="1941512" cy="1066800"/>
            <a:chOff x="2781" y="2898"/>
            <a:chExt cx="1223" cy="672"/>
          </a:xfrm>
        </p:grpSpPr>
        <p:sp>
          <p:nvSpPr>
            <p:cNvPr id="24585" name="Rectangle 9"/>
            <p:cNvSpPr>
              <a:spLocks noChangeArrowheads="1"/>
            </p:cNvSpPr>
            <p:nvPr/>
          </p:nvSpPr>
          <p:spPr bwMode="auto">
            <a:xfrm>
              <a:off x="2781" y="2898"/>
              <a:ext cx="1223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4.2 </a:t>
              </a:r>
              <a:r>
                <a:rPr lang="en-US" sz="3200">
                  <a:sym typeface="Symbol" charset="2"/>
                </a:rPr>
                <a:t> 10</a:t>
              </a:r>
              <a:r>
                <a:rPr lang="en-US" sz="32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3200" baseline="30000">
                  <a:sym typeface="Symbol" charset="2"/>
                </a:rPr>
                <a:t>3</a:t>
              </a:r>
              <a:endParaRPr lang="en-US" sz="3200"/>
            </a:p>
            <a:p>
              <a:pPr algn="ctr"/>
              <a:r>
                <a:rPr lang="en-US" sz="3200"/>
                <a:t>0.10</a:t>
              </a:r>
            </a:p>
          </p:txBody>
        </p:sp>
        <p:sp>
          <p:nvSpPr>
            <p:cNvPr id="24586" name="Line 10"/>
            <p:cNvSpPr>
              <a:spLocks noChangeShapeType="1"/>
            </p:cNvSpPr>
            <p:nvPr/>
          </p:nvSpPr>
          <p:spPr bwMode="auto">
            <a:xfrm>
              <a:off x="2832" y="3248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3" name="Rectangle 11"/>
          <p:cNvSpPr>
            <a:spLocks noChangeArrowheads="1"/>
          </p:cNvSpPr>
          <p:nvPr/>
        </p:nvSpPr>
        <p:spPr bwMode="auto">
          <a:xfrm>
            <a:off x="4143375" y="5622925"/>
            <a:ext cx="1460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= 4.2%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Method to Follow to Calculate pH Using </a:t>
            </a:r>
            <a:r>
              <a:rPr lang="en-US" i="1"/>
              <a:t>K</a:t>
            </a:r>
            <a:r>
              <a:rPr lang="en-US" i="1" baseline="-25000"/>
              <a:t>a</a:t>
            </a:r>
            <a:endParaRPr lang="en-US" i="1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47244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3000"/>
              <a:t>Write the chemical equation for the ionization equilibrium.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Write the equilibrium constant expression.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Set up a table for Initial/Change in/Equilibrium Concentration to determine equilibrium concentrations as a function of change (</a:t>
            </a:r>
            <a:r>
              <a:rPr lang="en-US" sz="3000" i="1"/>
              <a:t>x</a:t>
            </a:r>
            <a:r>
              <a:rPr lang="en-US" sz="3000"/>
              <a:t>).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Substitute equilibrium concentrations into the equilibrium constant expression and solve for </a:t>
            </a:r>
            <a:r>
              <a:rPr lang="en-US" sz="3000" i="1"/>
              <a:t>x</a:t>
            </a:r>
            <a:r>
              <a:rPr lang="en-US" sz="3000"/>
              <a:t>. (Make assumptions if you can!)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85800" y="1077913"/>
            <a:ext cx="7772400" cy="2514600"/>
          </a:xfrm>
        </p:spPr>
        <p:txBody>
          <a:bodyPr/>
          <a:lstStyle/>
          <a:p>
            <a:r>
              <a:rPr lang="en-US"/>
              <a:t>Calculate the pH of a 0.30 </a:t>
            </a:r>
            <a:r>
              <a:rPr lang="en-US" i="1"/>
              <a:t>M</a:t>
            </a:r>
            <a:r>
              <a:rPr lang="en-US"/>
              <a:t> solution of acetic acid,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, at 25 </a:t>
            </a:r>
            <a:r>
              <a:rPr lang="en-US">
                <a:sym typeface="Symbol" charset="2"/>
              </a:rPr>
              <a:t>C.</a:t>
            </a:r>
          </a:p>
          <a:p>
            <a:endParaRPr lang="en-US">
              <a:sym typeface="Symbol" charset="2"/>
            </a:endParaRPr>
          </a:p>
          <a:p>
            <a:pPr>
              <a:buFontTx/>
              <a:buAutoNum type="arabicParenR"/>
            </a:pPr>
            <a:r>
              <a:rPr lang="en-US"/>
              <a:t>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 +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=  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] / [HC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]</a:t>
            </a:r>
          </a:p>
          <a:p>
            <a:pPr>
              <a:buFontTx/>
              <a:buAutoNum type="arabicParenR"/>
            </a:pPr>
            <a:r>
              <a:rPr lang="en-US"/>
              <a:t> </a:t>
            </a:r>
          </a:p>
          <a:p>
            <a:pPr>
              <a:buFontTx/>
              <a:buAutoNum type="arabicParenR"/>
            </a:pPr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4191000"/>
          <a:ext cx="6858000" cy="1947864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–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55" name="Rectangle 4"/>
          <p:cNvSpPr>
            <a:spLocks noChangeArrowheads="1"/>
          </p:cNvSpPr>
          <p:nvPr/>
        </p:nvSpPr>
        <p:spPr bwMode="auto">
          <a:xfrm>
            <a:off x="1531938" y="33639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Example (concluded)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1816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 = 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][C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baseline="40000" dirty="0"/>
              <a:t>–</a:t>
            </a:r>
            <a:r>
              <a:rPr lang="en-US" dirty="0"/>
              <a:t>] / [HC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marL="514350" indent="-514350">
              <a:buFontTx/>
              <a:buNone/>
            </a:pPr>
            <a:r>
              <a:rPr lang="en-US" dirty="0"/>
              <a:t>           =  (</a:t>
            </a:r>
            <a:r>
              <a:rPr lang="en-US" i="1" dirty="0" err="1"/>
              <a:t>x</a:t>
            </a:r>
            <a:r>
              <a:rPr lang="en-US" dirty="0" err="1"/>
              <a:t>)(</a:t>
            </a:r>
            <a:r>
              <a:rPr lang="en-US" i="1" dirty="0" err="1"/>
              <a:t>x</a:t>
            </a:r>
            <a:r>
              <a:rPr lang="en-US" dirty="0"/>
              <a:t>) / (0.30 – </a:t>
            </a:r>
            <a:r>
              <a:rPr lang="en-US" i="1" dirty="0" err="1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r>
              <a:rPr lang="en-US" dirty="0"/>
              <a:t>	If we assume that </a:t>
            </a:r>
            <a:r>
              <a:rPr lang="en-US" i="1" dirty="0" err="1"/>
              <a:t>x</a:t>
            </a:r>
            <a:r>
              <a:rPr lang="en-US" dirty="0"/>
              <a:t> &lt;&lt; 0.30, then 0.30 – </a:t>
            </a:r>
            <a:r>
              <a:rPr lang="en-US" i="1" dirty="0" err="1"/>
              <a:t>x</a:t>
            </a:r>
            <a:r>
              <a:rPr lang="en-US" dirty="0"/>
              <a:t> becomes 0.30. The problem becomes easier, since we don’t have to use the quadratic formula to solve it.</a:t>
            </a:r>
          </a:p>
          <a:p>
            <a:pPr marL="514350" indent="-514350">
              <a:buFontTx/>
              <a:buNone/>
            </a:pP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=  1.8 × 10</a:t>
            </a:r>
            <a:r>
              <a:rPr lang="en-US" baseline="30000"/>
              <a:t>–5</a:t>
            </a:r>
            <a:r>
              <a:rPr lang="en-US"/>
              <a:t>  </a:t>
            </a:r>
            <a:r>
              <a:rPr lang="en-US" dirty="0"/>
              <a:t>= 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0.30, so </a:t>
            </a:r>
            <a:r>
              <a:rPr lang="en-US" i="1" dirty="0" err="1"/>
              <a:t>x</a:t>
            </a:r>
            <a:r>
              <a:rPr lang="en-US" dirty="0"/>
              <a:t> </a:t>
            </a:r>
            <a:r>
              <a:rPr lang="en-US"/>
              <a:t>= 2.3 × 10</a:t>
            </a:r>
            <a:r>
              <a:rPr lang="en-US" baseline="30000"/>
              <a:t>–3</a:t>
            </a:r>
            <a:endParaRPr lang="en-US" dirty="0"/>
          </a:p>
          <a:p>
            <a:pPr marL="514350" indent="-514350">
              <a:buFontTx/>
              <a:buNone/>
            </a:pPr>
            <a:r>
              <a:rPr lang="en-US" i="1" dirty="0" err="1"/>
              <a:t>x</a:t>
            </a:r>
            <a:r>
              <a:rPr lang="en-US" dirty="0"/>
              <a:t> =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], so pH = </a:t>
            </a:r>
            <a:r>
              <a:rPr lang="en-US"/>
              <a:t>–log(2.3 × 10</a:t>
            </a:r>
            <a:r>
              <a:rPr lang="en-US" baseline="30000"/>
              <a:t>–3</a:t>
            </a:r>
            <a:r>
              <a:rPr lang="en-US" dirty="0"/>
              <a:t>) = 2.64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95400"/>
          </a:xfrm>
        </p:spPr>
        <p:txBody>
          <a:bodyPr/>
          <a:lstStyle/>
          <a:p>
            <a:r>
              <a:rPr lang="en-US"/>
              <a:t>Strong vs. Weak Acids—</a:t>
            </a:r>
            <a:br>
              <a:rPr lang="en-US"/>
            </a:br>
            <a:r>
              <a:rPr lang="en-US"/>
              <a:t>Another Comparison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2590800"/>
          </a:xfrm>
        </p:spPr>
        <p:txBody>
          <a:bodyPr/>
          <a:lstStyle/>
          <a:p>
            <a:r>
              <a:rPr lang="en-US"/>
              <a:t>Strong Acid: [H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= [HA]</a:t>
            </a:r>
            <a:r>
              <a:rPr lang="en-US" baseline="-25000"/>
              <a:t>init</a:t>
            </a:r>
          </a:p>
          <a:p>
            <a:r>
              <a:rPr lang="en-US"/>
              <a:t>Weak Acid: [H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&lt; [HA]</a:t>
            </a:r>
            <a:r>
              <a:rPr lang="en-US" baseline="-25000"/>
              <a:t>init</a:t>
            </a:r>
          </a:p>
          <a:p>
            <a:r>
              <a:rPr lang="en-US"/>
              <a:t>This creates a difference in conductivity and in rates of chemical reactions.</a:t>
            </a:r>
          </a:p>
        </p:txBody>
      </p:sp>
      <p:pic>
        <p:nvPicPr>
          <p:cNvPr id="5" name="Picture 4" descr="16_11_Figure.jpg"/>
          <p:cNvPicPr>
            <a:picLocks noChangeAspect="1"/>
          </p:cNvPicPr>
          <p:nvPr/>
        </p:nvPicPr>
        <p:blipFill>
          <a:blip r:embed="rId2"/>
          <a:srcRect b="5752"/>
          <a:stretch>
            <a:fillRect/>
          </a:stretch>
        </p:blipFill>
        <p:spPr>
          <a:xfrm>
            <a:off x="990600" y="3886200"/>
            <a:ext cx="6781800" cy="257950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Polyprotic Acids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10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Polyprotic acids have more than one acidic proton.</a:t>
            </a:r>
          </a:p>
          <a:p>
            <a:pPr eaLnBrk="1" hangingPunct="1"/>
            <a:r>
              <a:rPr lang="en-US" sz="2800" dirty="0"/>
              <a:t>It is always easier to remove the first proton than any successive proton.</a:t>
            </a:r>
          </a:p>
          <a:p>
            <a:pPr eaLnBrk="1" hangingPunct="1"/>
            <a:r>
              <a:rPr lang="en-US" sz="2800" dirty="0"/>
              <a:t>If the factor in the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values for the first and second dissociation has a difference of 10</a:t>
            </a:r>
            <a:r>
              <a:rPr lang="en-US" sz="2800" baseline="30000" dirty="0"/>
              <a:t>3</a:t>
            </a:r>
            <a:r>
              <a:rPr lang="en-US" sz="2800" dirty="0"/>
              <a:t> or greater, the pH generally depends </a:t>
            </a:r>
            <a:r>
              <a:rPr lang="en-US" sz="2800" i="1" dirty="0"/>
              <a:t>only</a:t>
            </a:r>
            <a:r>
              <a:rPr lang="en-US" sz="2800" dirty="0"/>
              <a:t> on the first dissociation.</a:t>
            </a:r>
          </a:p>
        </p:txBody>
      </p:sp>
      <p:pic>
        <p:nvPicPr>
          <p:cNvPr id="6" name="Picture 5" descr="16_03_Table.jpg"/>
          <p:cNvPicPr>
            <a:picLocks noChangeAspect="1"/>
          </p:cNvPicPr>
          <p:nvPr/>
        </p:nvPicPr>
        <p:blipFill>
          <a:blip r:embed="rId3"/>
          <a:srcRect b="3835"/>
          <a:stretch>
            <a:fillRect/>
          </a:stretch>
        </p:blipFill>
        <p:spPr>
          <a:xfrm>
            <a:off x="1447800" y="3810000"/>
            <a:ext cx="5334000" cy="25793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The Equilibrium Constant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30238" y="1066800"/>
            <a:ext cx="7980362" cy="2057400"/>
          </a:xfrm>
        </p:spPr>
        <p:txBody>
          <a:bodyPr/>
          <a:lstStyle/>
          <a:p>
            <a:pPr eaLnBrk="1" hangingPunct="1"/>
            <a:r>
              <a:rPr lang="en-US" sz="2800"/>
              <a:t>Consider the generalized reaction</a:t>
            </a:r>
          </a:p>
          <a:p>
            <a:pPr eaLnBrk="1" hangingPunct="1">
              <a:buFontTx/>
              <a:buNone/>
            </a:pPr>
            <a:r>
              <a:rPr lang="en-US" sz="2800"/>
              <a:t>	</a:t>
            </a:r>
            <a:r>
              <a:rPr lang="en-US" sz="2800" i="1"/>
              <a:t>a</a:t>
            </a:r>
            <a:r>
              <a:rPr lang="en-US" sz="2800"/>
              <a:t> A  +  </a:t>
            </a:r>
            <a:r>
              <a:rPr lang="en-US" sz="2800" i="1"/>
              <a:t>b</a:t>
            </a:r>
            <a:r>
              <a:rPr lang="en-US" sz="2800"/>
              <a:t> B ⇌  </a:t>
            </a:r>
            <a:r>
              <a:rPr lang="en-US" sz="2800" i="1"/>
              <a:t>d</a:t>
            </a:r>
            <a:r>
              <a:rPr lang="en-US" sz="2800"/>
              <a:t> D  +  </a:t>
            </a:r>
            <a:r>
              <a:rPr lang="en-US" sz="2800" i="1"/>
              <a:t>e</a:t>
            </a:r>
            <a:r>
              <a:rPr lang="en-US" sz="2800"/>
              <a:t> E</a:t>
            </a:r>
          </a:p>
          <a:p>
            <a:pPr eaLnBrk="1" hangingPunct="1"/>
            <a:r>
              <a:rPr lang="en-US" sz="2800"/>
              <a:t>The equilibrium expression for this reaction would be</a:t>
            </a: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630238" y="35052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</a:pPr>
            <a:endParaRPr lang="en-US" sz="3200"/>
          </a:p>
        </p:txBody>
      </p:sp>
      <p:grpSp>
        <p:nvGrpSpPr>
          <p:cNvPr id="10245" name="Group 21"/>
          <p:cNvGrpSpPr>
            <a:grpSpLocks/>
          </p:cNvGrpSpPr>
          <p:nvPr/>
        </p:nvGrpSpPr>
        <p:grpSpPr bwMode="auto">
          <a:xfrm>
            <a:off x="2898775" y="4724400"/>
            <a:ext cx="1530350" cy="1012825"/>
            <a:chOff x="1872" y="3168"/>
            <a:chExt cx="964" cy="638"/>
          </a:xfrm>
        </p:grpSpPr>
        <p:sp>
          <p:nvSpPr>
            <p:cNvPr id="10250" name="Rectangle 9"/>
            <p:cNvSpPr>
              <a:spLocks noChangeArrowheads="1"/>
            </p:cNvSpPr>
            <p:nvPr/>
          </p:nvSpPr>
          <p:spPr bwMode="auto">
            <a:xfrm>
              <a:off x="1872" y="3360"/>
              <a:ext cx="11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4000"/>
            </a:p>
          </p:txBody>
        </p:sp>
        <p:sp>
          <p:nvSpPr>
            <p:cNvPr id="10251" name="Rectangle 10"/>
            <p:cNvSpPr>
              <a:spLocks noChangeArrowheads="1"/>
            </p:cNvSpPr>
            <p:nvPr/>
          </p:nvSpPr>
          <p:spPr bwMode="auto">
            <a:xfrm>
              <a:off x="2720" y="3168"/>
              <a:ext cx="11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4000" i="1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238" y="3983038"/>
            <a:ext cx="8056562" cy="17541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/>
              <a:t>Also, since pressure is proportional to concentration for gases in a closed system, the equilibrium expression can also be written</a:t>
            </a:r>
          </a:p>
          <a:p>
            <a:pPr marL="342900" indent="-342900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40050"/>
            <a:ext cx="4702810" cy="102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463540"/>
            <a:ext cx="2595880" cy="10134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Bases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3810000"/>
          </a:xfrm>
        </p:spPr>
        <p:txBody>
          <a:bodyPr/>
          <a:lstStyle/>
          <a:p>
            <a:r>
              <a:rPr lang="en-US"/>
              <a:t>Ammonia, NH</a:t>
            </a:r>
            <a:r>
              <a:rPr lang="en-US" baseline="-25000"/>
              <a:t>3,</a:t>
            </a:r>
            <a:r>
              <a:rPr lang="en-US"/>
              <a:t> is a weak base.</a:t>
            </a:r>
          </a:p>
          <a:p>
            <a:r>
              <a:rPr lang="en-US"/>
              <a:t>Like weak acids, weak bases have an equilibrium constant called the </a:t>
            </a:r>
            <a:r>
              <a:rPr lang="en-US" b="1"/>
              <a:t>base dissociation constant</a:t>
            </a:r>
            <a:r>
              <a:rPr lang="en-US"/>
              <a:t>.</a:t>
            </a:r>
          </a:p>
          <a:p>
            <a:r>
              <a:rPr lang="en-US"/>
              <a:t>Equilibrium calculations work the </a:t>
            </a:r>
            <a:r>
              <a:rPr lang="en-US" i="1"/>
              <a:t>same </a:t>
            </a:r>
            <a:r>
              <a:rPr lang="en-US"/>
              <a:t>as for acids, using the base dissociation constant instead.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029200"/>
            <a:ext cx="6400800" cy="5537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Base Dissociation Constants</a:t>
            </a:r>
          </a:p>
        </p:txBody>
      </p:sp>
      <p:pic>
        <p:nvPicPr>
          <p:cNvPr id="5" name="Picture 4" descr="16_04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676400" y="1219200"/>
            <a:ext cx="6114288" cy="53360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2590800"/>
          </a:xfrm>
        </p:spPr>
        <p:txBody>
          <a:bodyPr/>
          <a:lstStyle/>
          <a:p>
            <a:r>
              <a:rPr lang="en-US"/>
              <a:t>What is the pH of 0.15 </a:t>
            </a:r>
            <a:r>
              <a:rPr lang="en-US" i="1"/>
              <a:t>M</a:t>
            </a:r>
            <a:r>
              <a:rPr lang="en-US"/>
              <a:t> NH</a:t>
            </a:r>
            <a:r>
              <a:rPr lang="en-US" baseline="-25000"/>
              <a:t>3</a:t>
            </a:r>
            <a:r>
              <a:rPr lang="en-US"/>
              <a:t>?</a:t>
            </a:r>
          </a:p>
          <a:p>
            <a:pPr>
              <a:buFontTx/>
              <a:buAutoNum type="arabicParenR"/>
            </a:pPr>
            <a:r>
              <a:rPr lang="en-US"/>
              <a:t> NH</a:t>
            </a:r>
            <a:r>
              <a:rPr lang="en-US" baseline="-25000"/>
              <a:t>3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 ⇌  NH</a:t>
            </a:r>
            <a:r>
              <a:rPr lang="en-US" baseline="-25000"/>
              <a:t>4</a:t>
            </a:r>
            <a:r>
              <a:rPr lang="en-US" baseline="30000"/>
              <a:t>+</a:t>
            </a:r>
            <a:r>
              <a:rPr lang="en-US"/>
              <a:t> + OH</a:t>
            </a:r>
            <a:r>
              <a:rPr lang="en-US" baseline="40000"/>
              <a:t>–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/>
              <a:t> = [NH</a:t>
            </a:r>
            <a:r>
              <a:rPr lang="en-US" baseline="-25000"/>
              <a:t>4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40000"/>
              <a:t>–</a:t>
            </a:r>
            <a:r>
              <a:rPr lang="en-US"/>
              <a:t>] / [NH</a:t>
            </a:r>
            <a:r>
              <a:rPr lang="en-US" baseline="-25000"/>
              <a:t>3</a:t>
            </a:r>
            <a:r>
              <a:rPr lang="en-US"/>
              <a:t>] = 1.8 × 10</a:t>
            </a:r>
            <a:r>
              <a:rPr lang="en-US" baseline="30000"/>
              <a:t>–5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3568700"/>
          <a:ext cx="6934200" cy="2314577"/>
        </p:xfrm>
        <a:graphic>
          <a:graphicData uri="http://schemas.openxmlformats.org/drawingml/2006/table">
            <a:tbl>
              <a:tblPr/>
              <a:tblGrid>
                <a:gridCol w="17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OH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0.15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0.15 –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99" name="Rectangle 1"/>
          <p:cNvSpPr>
            <a:spLocks noChangeArrowheads="1"/>
          </p:cNvSpPr>
          <p:nvPr/>
        </p:nvSpPr>
        <p:spPr bwMode="auto">
          <a:xfrm>
            <a:off x="1531938" y="33639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1148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1.8 × 10 </a:t>
            </a:r>
            <a:r>
              <a:rPr lang="en-US" baseline="30000" dirty="0"/>
              <a:t>– 5 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(0.15 – 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r>
              <a:rPr lang="en-US" dirty="0"/>
              <a:t>If we assume that </a:t>
            </a:r>
            <a:r>
              <a:rPr lang="en-US" i="1" dirty="0" err="1"/>
              <a:t>x</a:t>
            </a:r>
            <a:r>
              <a:rPr lang="en-US" dirty="0"/>
              <a:t> &lt;&lt; 0.15, 0.15 – </a:t>
            </a:r>
            <a:r>
              <a:rPr lang="en-US" dirty="0" err="1"/>
              <a:t>x</a:t>
            </a:r>
            <a:r>
              <a:rPr lang="en-US" dirty="0"/>
              <a:t> = 0.15.</a:t>
            </a:r>
          </a:p>
          <a:p>
            <a:pPr marL="514350" indent="-514350">
              <a:buFontTx/>
              <a:buNone/>
            </a:pPr>
            <a:r>
              <a:rPr lang="en-US" dirty="0"/>
              <a:t>Then: 1.8 × 10</a:t>
            </a:r>
            <a:r>
              <a:rPr lang="en-US" baseline="30000" dirty="0"/>
              <a:t>–5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0.15</a:t>
            </a:r>
          </a:p>
          <a:p>
            <a:pPr marL="514350" indent="-514350">
              <a:buFontTx/>
              <a:buNone/>
            </a:pPr>
            <a:r>
              <a:rPr lang="en-US" dirty="0"/>
              <a:t>and:	</a:t>
            </a:r>
            <a:r>
              <a:rPr lang="en-US" i="1" dirty="0"/>
              <a:t>x</a:t>
            </a:r>
            <a:r>
              <a:rPr lang="en-US" dirty="0"/>
              <a:t> = 1.6 × 10</a:t>
            </a:r>
            <a:r>
              <a:rPr lang="en-US" baseline="30000" dirty="0"/>
              <a:t>–3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Note: </a:t>
            </a:r>
            <a:r>
              <a:rPr lang="en-US" i="1" dirty="0"/>
              <a:t>x</a:t>
            </a:r>
            <a:r>
              <a:rPr lang="en-US" dirty="0"/>
              <a:t> is the molarity of OH</a:t>
            </a:r>
            <a:r>
              <a:rPr lang="en-US" baseline="40000" dirty="0"/>
              <a:t>–</a:t>
            </a:r>
            <a:r>
              <a:rPr lang="en-US" dirty="0"/>
              <a:t>, so –log(</a:t>
            </a:r>
            <a:r>
              <a:rPr lang="en-US" i="1" dirty="0"/>
              <a:t>x</a:t>
            </a:r>
            <a:r>
              <a:rPr lang="en-US" dirty="0"/>
              <a:t>) will be the pOH  (pOH = 2.80) and [14.00 – pOH] is pH (pH = 11.20).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Weak Bases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791200" cy="4876800"/>
          </a:xfrm>
        </p:spPr>
        <p:txBody>
          <a:bodyPr/>
          <a:lstStyle/>
          <a:p>
            <a:r>
              <a:rPr lang="en-US" dirty="0"/>
              <a:t>Two main categories</a:t>
            </a:r>
          </a:p>
          <a:p>
            <a:pPr>
              <a:buFontTx/>
              <a:buAutoNum type="arabicParenR"/>
            </a:pPr>
            <a:r>
              <a:rPr lang="en-US" dirty="0"/>
              <a:t> Neutral substances with an Atom that has a nonbonding pair of electrons that can accept H</a:t>
            </a:r>
            <a:r>
              <a:rPr lang="en-US" baseline="30000" dirty="0"/>
              <a:t>+</a:t>
            </a:r>
            <a:r>
              <a:rPr lang="en-US" dirty="0"/>
              <a:t> (like ammonia and the </a:t>
            </a:r>
            <a:r>
              <a:rPr lang="en-US" b="1" dirty="0"/>
              <a:t>amines</a:t>
            </a:r>
            <a:r>
              <a:rPr lang="en-US" dirty="0"/>
              <a:t>)</a:t>
            </a:r>
          </a:p>
          <a:p>
            <a:pPr>
              <a:buFontTx/>
              <a:buAutoNum type="arabicParenR"/>
            </a:pPr>
            <a:r>
              <a:rPr lang="en-US" dirty="0"/>
              <a:t> Anions of weak acids</a:t>
            </a:r>
          </a:p>
        </p:txBody>
      </p:sp>
      <p:pic>
        <p:nvPicPr>
          <p:cNvPr id="5" name="Picture 4" descr="16_1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131458" y="1143000"/>
            <a:ext cx="1772329" cy="457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Relationship between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and </a:t>
            </a:r>
            <a:r>
              <a:rPr lang="en-US" i="1"/>
              <a:t>K</a:t>
            </a:r>
            <a:r>
              <a:rPr lang="en-US" i="1" baseline="-25000"/>
              <a:t>b</a:t>
            </a:r>
            <a:endParaRPr lang="en-US" i="1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3900488"/>
            <a:ext cx="8382000" cy="25765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 dirty="0"/>
              <a:t>For a conjugate acid–base pair,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and 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b</a:t>
            </a:r>
            <a:r>
              <a:rPr lang="en-US" sz="2800" dirty="0"/>
              <a:t> are related in this way:</a:t>
            </a:r>
          </a:p>
          <a:p>
            <a:pPr marL="0" indent="0" algn="ctr" eaLnBrk="1" hangingPunct="1">
              <a:buFontTx/>
              <a:buNone/>
            </a:pP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</a:t>
            </a:r>
            <a:r>
              <a:rPr lang="en-US" sz="2800" dirty="0">
                <a:latin typeface="Arial"/>
                <a:cs typeface="Arial"/>
                <a:sym typeface="Symbol" charset="2"/>
              </a:rPr>
              <a:t>×</a:t>
            </a:r>
            <a:r>
              <a:rPr lang="en-US" sz="2800" dirty="0">
                <a:sym typeface="Symbol" charset="2"/>
              </a:rPr>
              <a:t> </a:t>
            </a:r>
            <a:r>
              <a:rPr lang="en-US" sz="2800" i="1" dirty="0" err="1">
                <a:sym typeface="Symbol" charset="2"/>
              </a:rPr>
              <a:t>K</a:t>
            </a:r>
            <a:r>
              <a:rPr lang="en-US" sz="2800" i="1" baseline="-25000" dirty="0" err="1">
                <a:sym typeface="Symbol" charset="2"/>
              </a:rPr>
              <a:t>b</a:t>
            </a:r>
            <a:r>
              <a:rPr lang="en-US" sz="2800" dirty="0">
                <a:sym typeface="Symbol" charset="2"/>
              </a:rPr>
              <a:t> = </a:t>
            </a:r>
            <a:r>
              <a:rPr lang="en-US" sz="2800" i="1" dirty="0">
                <a:sym typeface="Symbol" charset="2"/>
              </a:rPr>
              <a:t>K</a:t>
            </a:r>
            <a:r>
              <a:rPr lang="en-US" sz="2800" i="1" baseline="-25000" dirty="0">
                <a:sym typeface="Symbol" charset="2"/>
              </a:rPr>
              <a:t>w </a:t>
            </a:r>
            <a:endParaRPr lang="en-US" sz="2800" i="1" dirty="0">
              <a:sym typeface="Symbol" charset="2"/>
            </a:endParaRPr>
          </a:p>
          <a:p>
            <a:pPr marL="0" indent="0" eaLnBrk="1" hangingPunct="1">
              <a:buFontTx/>
              <a:buNone/>
            </a:pPr>
            <a:r>
              <a:rPr lang="en-US" sz="2800" dirty="0"/>
              <a:t>Therefore, if you know one of them, you can calculate the other.</a:t>
            </a:r>
          </a:p>
        </p:txBody>
      </p:sp>
      <p:sp>
        <p:nvSpPr>
          <p:cNvPr id="35844" name="Rectangle 15"/>
          <p:cNvSpPr txBox="1">
            <a:spLocks noChangeArrowheads="1"/>
          </p:cNvSpPr>
          <p:nvPr/>
        </p:nvSpPr>
        <p:spPr bwMode="auto">
          <a:xfrm>
            <a:off x="2209800" y="6248400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ctr"/>
            <a:r>
              <a:rPr lang="en-US" sz="1400">
                <a:solidFill>
                  <a:srgbClr val="808080"/>
                </a:solidFill>
                <a:latin typeface="Times New Roman" charset="0"/>
                <a:ea typeface="Arial" charset="0"/>
                <a:cs typeface="Arial" charset="0"/>
              </a:rPr>
              <a:t>© 2015 Pearson Education, Inc.</a:t>
            </a:r>
          </a:p>
        </p:txBody>
      </p:sp>
      <p:pic>
        <p:nvPicPr>
          <p:cNvPr id="6" name="Picture 5" descr="16_05_Table.jpg"/>
          <p:cNvPicPr>
            <a:picLocks noChangeAspect="1"/>
          </p:cNvPicPr>
          <p:nvPr/>
        </p:nvPicPr>
        <p:blipFill>
          <a:blip r:embed="rId3"/>
          <a:srcRect b="4724"/>
          <a:stretch>
            <a:fillRect/>
          </a:stretch>
        </p:blipFill>
        <p:spPr>
          <a:xfrm>
            <a:off x="1676400" y="1295400"/>
            <a:ext cx="5818909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Acid–Base Properties of Salts</a:t>
            </a:r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>
          <a:xfrm>
            <a:off x="10357" y="1066800"/>
            <a:ext cx="8839200" cy="4724400"/>
          </a:xfrm>
        </p:spPr>
        <p:txBody>
          <a:bodyPr/>
          <a:lstStyle/>
          <a:p>
            <a:r>
              <a:rPr lang="en-US" dirty="0"/>
              <a:t>Many ions react with water to create H</a:t>
            </a:r>
            <a:r>
              <a:rPr lang="en-US" baseline="30000" dirty="0"/>
              <a:t>+</a:t>
            </a:r>
            <a:r>
              <a:rPr lang="en-US" dirty="0"/>
              <a:t> or OH</a:t>
            </a:r>
            <a:r>
              <a:rPr lang="en-US" baseline="40000" dirty="0"/>
              <a:t>–</a:t>
            </a:r>
            <a:r>
              <a:rPr lang="en-US" dirty="0"/>
              <a:t>. The reaction with water is often called </a:t>
            </a:r>
            <a:r>
              <a:rPr lang="en-US" b="1" dirty="0"/>
              <a:t>hydrolysis</a:t>
            </a:r>
            <a:r>
              <a:rPr lang="en-US" dirty="0"/>
              <a:t>.</a:t>
            </a:r>
          </a:p>
          <a:p>
            <a:r>
              <a:rPr lang="en-US" dirty="0"/>
              <a:t>To determine whether a salt is an acid or a base, you need to look at the cation and anion separately.</a:t>
            </a:r>
          </a:p>
          <a:p>
            <a:r>
              <a:rPr lang="en-US" dirty="0"/>
              <a:t>The cation can be acidic (Al</a:t>
            </a:r>
            <a:r>
              <a:rPr lang="en-US" baseline="30000" dirty="0"/>
              <a:t>3+</a:t>
            </a:r>
            <a:r>
              <a:rPr lang="en-US" dirty="0"/>
              <a:t>) or neutral (Na+).</a:t>
            </a:r>
          </a:p>
          <a:p>
            <a:r>
              <a:rPr lang="en-US" dirty="0"/>
              <a:t>The anion can be acidic (H</a:t>
            </a:r>
            <a:r>
              <a:rPr lang="en-US" baseline="-25000" dirty="0"/>
              <a:t>2</a:t>
            </a:r>
            <a:r>
              <a:rPr lang="en-US" dirty="0"/>
              <a:t>PO</a:t>
            </a:r>
            <a:r>
              <a:rPr lang="en-US" baseline="-25000" dirty="0"/>
              <a:t>4</a:t>
            </a:r>
            <a:r>
              <a:rPr lang="en-US" baseline="30000" dirty="0"/>
              <a:t>1-</a:t>
            </a:r>
            <a:r>
              <a:rPr lang="en-US" dirty="0"/>
              <a:t>), basic (CO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dirty="0"/>
              <a:t>), or neutral.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Anions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81600"/>
          </a:xfrm>
        </p:spPr>
        <p:txBody>
          <a:bodyPr/>
          <a:lstStyle/>
          <a:p>
            <a:r>
              <a:rPr lang="en-US"/>
              <a:t>Anions of strong acids are neutral. For example, Cl</a:t>
            </a:r>
            <a:r>
              <a:rPr lang="en-US" baseline="40000"/>
              <a:t>–</a:t>
            </a:r>
            <a:r>
              <a:rPr lang="en-US"/>
              <a:t> will </a:t>
            </a:r>
            <a:r>
              <a:rPr lang="en-US" i="1"/>
              <a:t>not </a:t>
            </a:r>
            <a:r>
              <a:rPr lang="en-US"/>
              <a:t>react with water, so OH</a:t>
            </a:r>
            <a:r>
              <a:rPr lang="en-US" baseline="40000"/>
              <a:t>–</a:t>
            </a:r>
            <a:r>
              <a:rPr lang="en-US"/>
              <a:t> can’t be formed.</a:t>
            </a:r>
          </a:p>
          <a:p>
            <a:r>
              <a:rPr lang="en-US"/>
              <a:t>Anions of weak acids are conjugate bases, so they create OH</a:t>
            </a:r>
            <a:r>
              <a:rPr lang="en-US" baseline="40000"/>
              <a:t>–</a:t>
            </a:r>
            <a:r>
              <a:rPr lang="en-US"/>
              <a:t> in water; e.g.,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OH</a:t>
            </a:r>
            <a:r>
              <a:rPr lang="en-US" baseline="40000"/>
              <a:t>–</a:t>
            </a:r>
            <a:endParaRPr lang="en-US"/>
          </a:p>
          <a:p>
            <a:r>
              <a:rPr lang="en-US"/>
              <a:t>Protonated anions from polyprotic acids can be acids or bases: If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 baseline="-25000"/>
              <a:t>,</a:t>
            </a:r>
            <a:r>
              <a:rPr lang="en-US"/>
              <a:t> the anion will be acidic; if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, the anion will be basic.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Cations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00600"/>
          </a:xfrm>
        </p:spPr>
        <p:txBody>
          <a:bodyPr/>
          <a:lstStyle/>
          <a:p>
            <a:r>
              <a:rPr lang="en-US" dirty="0"/>
              <a:t>Group I or Group II (Ca</a:t>
            </a:r>
            <a:r>
              <a:rPr lang="en-US" baseline="30000" dirty="0"/>
              <a:t>2+</a:t>
            </a:r>
            <a:r>
              <a:rPr lang="en-US" dirty="0"/>
              <a:t>, Sr</a:t>
            </a:r>
            <a:r>
              <a:rPr lang="en-US" baseline="30000" dirty="0"/>
              <a:t>2+</a:t>
            </a:r>
            <a:r>
              <a:rPr lang="en-US" dirty="0"/>
              <a:t>, or Ba</a:t>
            </a:r>
            <a:r>
              <a:rPr lang="en-US" baseline="30000" dirty="0"/>
              <a:t>2+</a:t>
            </a:r>
            <a:r>
              <a:rPr lang="en-US" dirty="0"/>
              <a:t>) metal cations are neutral.</a:t>
            </a:r>
          </a:p>
          <a:p>
            <a:r>
              <a:rPr lang="en-US" dirty="0"/>
              <a:t>Polyatomic cations are typically the conjugate acids of a weak base (NH</a:t>
            </a:r>
            <a:r>
              <a:rPr lang="en-US" baseline="-25000" dirty="0"/>
              <a:t>3</a:t>
            </a:r>
            <a:r>
              <a:rPr lang="en-US" dirty="0"/>
              <a:t>); e.g.,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.</a:t>
            </a:r>
          </a:p>
          <a:p>
            <a:r>
              <a:rPr lang="en-US" dirty="0"/>
              <a:t>Transition and post-transition metal cations are acidic. Why? (There are no H atoms in these cations!)  </a:t>
            </a:r>
            <a:r>
              <a:rPr lang="en-US" dirty="0">
                <a:solidFill>
                  <a:srgbClr val="FF0000"/>
                </a:solidFill>
              </a:rPr>
              <a:t>hydrolysis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Hydrated Cations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772400" cy="2819400"/>
          </a:xfrm>
        </p:spPr>
        <p:txBody>
          <a:bodyPr/>
          <a:lstStyle/>
          <a:p>
            <a:r>
              <a:rPr lang="en-US" dirty="0"/>
              <a:t>Transition and post-transition metals form hydrated </a:t>
            </a:r>
            <a:r>
              <a:rPr lang="en-US" dirty="0" err="1"/>
              <a:t>cations</a:t>
            </a:r>
            <a:r>
              <a:rPr lang="en-US" dirty="0"/>
              <a:t>.</a:t>
            </a:r>
          </a:p>
          <a:p>
            <a:r>
              <a:rPr lang="en-US" dirty="0"/>
              <a:t>The water attached to the metal is more acidic than free water </a:t>
            </a:r>
            <a:br>
              <a:rPr lang="en-US" dirty="0"/>
            </a:br>
            <a:r>
              <a:rPr lang="en-US" dirty="0"/>
              <a:t>molecules, making the </a:t>
            </a:r>
            <a:br>
              <a:rPr lang="en-US" dirty="0"/>
            </a:br>
            <a:r>
              <a:rPr lang="en-US" dirty="0"/>
              <a:t>hydrated ions acidic.</a:t>
            </a:r>
          </a:p>
        </p:txBody>
      </p:sp>
      <p:pic>
        <p:nvPicPr>
          <p:cNvPr id="6" name="Picture 5" descr="16_17_Figure.jpg"/>
          <p:cNvPicPr>
            <a:picLocks noChangeAspect="1"/>
          </p:cNvPicPr>
          <p:nvPr/>
        </p:nvPicPr>
        <p:blipFill>
          <a:blip r:embed="rId2"/>
          <a:srcRect b="4112"/>
          <a:stretch>
            <a:fillRect/>
          </a:stretch>
        </p:blipFill>
        <p:spPr>
          <a:xfrm>
            <a:off x="457200" y="4090579"/>
            <a:ext cx="5257800" cy="2452388"/>
          </a:xfrm>
          <a:prstGeom prst="rect">
            <a:avLst/>
          </a:prstGeom>
        </p:spPr>
      </p:pic>
      <p:pic>
        <p:nvPicPr>
          <p:cNvPr id="7" name="Picture 6" descr="16_06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67400" y="2743200"/>
            <a:ext cx="3045538" cy="2895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Magnitude of </a:t>
            </a:r>
            <a:r>
              <a:rPr lang="en-US" i="1"/>
              <a:t>K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419600" y="1371600"/>
            <a:ext cx="4724400" cy="4267200"/>
          </a:xfrm>
        </p:spPr>
        <p:txBody>
          <a:bodyPr/>
          <a:lstStyle/>
          <a:p>
            <a:pPr eaLnBrk="1" hangingPunct="1"/>
            <a:r>
              <a:rPr lang="en-US"/>
              <a:t>If </a:t>
            </a:r>
            <a:r>
              <a:rPr lang="en-US" i="1"/>
              <a:t>K</a:t>
            </a:r>
            <a:r>
              <a:rPr lang="en-US"/>
              <a:t>&gt;&gt;1, the reaction favors products; products predominate at equilibrium.</a:t>
            </a:r>
          </a:p>
          <a:p>
            <a:pPr eaLnBrk="1" hangingPunct="1"/>
            <a:r>
              <a:rPr lang="en-US"/>
              <a:t>If </a:t>
            </a:r>
            <a:r>
              <a:rPr lang="en-US" i="1"/>
              <a:t>K</a:t>
            </a:r>
            <a:r>
              <a:rPr lang="en-US"/>
              <a:t>&lt;&lt;1, the reaction favors reactants; reactants predominate at equilibrium.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572000" y="4114800"/>
            <a:ext cx="4343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  <p:pic>
        <p:nvPicPr>
          <p:cNvPr id="6" name="Picture 5" descr="15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39605" y="1447800"/>
            <a:ext cx="3951395" cy="4419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Salt Solutions—</a:t>
            </a:r>
            <a:br>
              <a:rPr lang="en-US"/>
            </a:br>
            <a:r>
              <a:rPr lang="en-US"/>
              <a:t>Acidic, Basic, or Neutral?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52578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2800" dirty="0"/>
              <a:t>Group I/II metal cation with anion of a strong acid: neutral---NaCl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Group I/II metal cation with anion of a weak acid: basic (like the anion)---Na</a:t>
            </a:r>
            <a:r>
              <a:rPr lang="en-US" sz="2800" baseline="-25000" dirty="0"/>
              <a:t>2</a:t>
            </a:r>
            <a:r>
              <a:rPr lang="en-US" sz="2800" dirty="0"/>
              <a:t>CO</a:t>
            </a:r>
            <a:r>
              <a:rPr lang="en-US" sz="2800" baseline="-25000" dirty="0"/>
              <a:t>3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Transition/Post-transition metal cation or polyatomic cation with anion of a strong acid: acidic (like the cation)----FeCl</a:t>
            </a:r>
            <a:r>
              <a:rPr lang="en-US" sz="2800" baseline="-25000" dirty="0"/>
              <a:t>3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Transition/Post-transition metal cation or polyatomic cation with anion of a weak acid: compare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and 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b</a:t>
            </a:r>
            <a:r>
              <a:rPr lang="en-US" sz="2800" dirty="0"/>
              <a:t>; whichever is greater dictates what the salt is.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Factors that Affect Acid Strength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/>
              <a:t>H—A bond must be polarized with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+ on the H atom and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– on the A atom</a:t>
            </a:r>
          </a:p>
          <a:p>
            <a:pPr marL="514350" indent="-514350">
              <a:buFontTx/>
              <a:buAutoNum type="arabicParenR"/>
            </a:pPr>
            <a:r>
              <a:rPr lang="en-US">
                <a:ea typeface="Times New Roman" charset="0"/>
                <a:cs typeface="Times New Roman" charset="0"/>
              </a:rPr>
              <a:t>Bond strength: Weaker bonds can be broken more easily, making the acid stronger.</a:t>
            </a:r>
          </a:p>
          <a:p>
            <a:pPr marL="514350" indent="-514350">
              <a:buFontTx/>
              <a:buAutoNum type="arabicParenR"/>
            </a:pPr>
            <a:r>
              <a:rPr lang="en-US"/>
              <a:t>Stability of A</a:t>
            </a:r>
            <a:r>
              <a:rPr lang="en-US" baseline="40000"/>
              <a:t>–</a:t>
            </a:r>
            <a:r>
              <a:rPr lang="en-US"/>
              <a:t>: More stable anion means stronger acid.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1113" y="23813"/>
            <a:ext cx="9144000" cy="1143000"/>
          </a:xfrm>
        </p:spPr>
        <p:txBody>
          <a:bodyPr/>
          <a:lstStyle/>
          <a:p>
            <a:r>
              <a:rPr lang="en-US"/>
              <a:t>Binary Acids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5181600"/>
          </a:xfrm>
        </p:spPr>
        <p:txBody>
          <a:bodyPr/>
          <a:lstStyle/>
          <a:p>
            <a:r>
              <a:rPr lang="en-US" dirty="0"/>
              <a:t>Binary acids consist of </a:t>
            </a:r>
            <a:br>
              <a:rPr lang="en-US" dirty="0"/>
            </a:br>
            <a:r>
              <a:rPr lang="en-US" dirty="0"/>
              <a:t>H and one other element.</a:t>
            </a:r>
          </a:p>
          <a:p>
            <a:r>
              <a:rPr lang="en-US" dirty="0"/>
              <a:t>Within a group, H—A bond strength is </a:t>
            </a:r>
            <a:br>
              <a:rPr lang="en-US" dirty="0"/>
            </a:br>
            <a:r>
              <a:rPr lang="en-US" dirty="0"/>
              <a:t>generally the most important factor.</a:t>
            </a:r>
          </a:p>
          <a:p>
            <a:r>
              <a:rPr lang="en-US" dirty="0"/>
              <a:t>Within a period, bond polarity is the most important factor to determine acid strength.</a:t>
            </a:r>
          </a:p>
        </p:txBody>
      </p:sp>
      <p:pic>
        <p:nvPicPr>
          <p:cNvPr id="5" name="Picture 4" descr="16_1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516290" y="2286000"/>
            <a:ext cx="4169896" cy="3352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/>
              <a:t>Oxyacids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5875" y="1143000"/>
            <a:ext cx="3613150" cy="5410200"/>
          </a:xfrm>
        </p:spPr>
        <p:txBody>
          <a:bodyPr/>
          <a:lstStyle/>
          <a:p>
            <a:r>
              <a:rPr lang="en-US" sz="2800" b="1" dirty="0" err="1"/>
              <a:t>Oxyacids</a:t>
            </a:r>
            <a:r>
              <a:rPr lang="en-US" sz="2800" dirty="0"/>
              <a:t> consist of H, O, and one other element, which is a nonmetal.</a:t>
            </a:r>
          </a:p>
          <a:p>
            <a:r>
              <a:rPr lang="en-US" sz="2800" dirty="0"/>
              <a:t>Generally, as the </a:t>
            </a:r>
            <a:r>
              <a:rPr lang="en-US" sz="2800" dirty="0" err="1"/>
              <a:t>electronegativity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of the nonmetal increases, the acidity increases for acids with the same structure.</a:t>
            </a:r>
          </a:p>
        </p:txBody>
      </p:sp>
      <p:pic>
        <p:nvPicPr>
          <p:cNvPr id="5" name="Picture 4" descr="16_1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796664" y="1143000"/>
            <a:ext cx="4999444" cy="3886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 dirty="0" err="1"/>
              <a:t>Oxyacids</a:t>
            </a:r>
            <a:r>
              <a:rPr lang="en-US" dirty="0"/>
              <a:t> with Same</a:t>
            </a:r>
            <a:br>
              <a:rPr lang="en-US" dirty="0"/>
            </a:br>
            <a:r>
              <a:rPr lang="en-US" dirty="0"/>
              <a:t> “Other” Element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2209800"/>
          </a:xfrm>
        </p:spPr>
        <p:txBody>
          <a:bodyPr/>
          <a:lstStyle/>
          <a:p>
            <a:r>
              <a:rPr lang="en-US" sz="2800"/>
              <a:t>If an element can form more than one oxyacid, the oxyacid with more O atoms is more acidic; e.g., sulfuric acid versus sulfurous acid.</a:t>
            </a:r>
          </a:p>
          <a:p>
            <a:r>
              <a:rPr lang="en-US" sz="2800"/>
              <a:t>Another way of saying it: If the oxidation number increases, the acidity increases.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962400"/>
            <a:ext cx="5715000" cy="19644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r>
              <a:rPr lang="en-US"/>
              <a:t>Carboxylic Acids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3886200"/>
          </a:xfrm>
        </p:spPr>
        <p:txBody>
          <a:bodyPr/>
          <a:lstStyle/>
          <a:p>
            <a:r>
              <a:rPr lang="en-US" b="1"/>
              <a:t>Carboxylic acids</a:t>
            </a:r>
            <a:r>
              <a:rPr lang="en-US"/>
              <a:t> are organic acids containing the —COOH group.</a:t>
            </a:r>
          </a:p>
          <a:p>
            <a:r>
              <a:rPr lang="en-US"/>
              <a:t>Factors contributing to their acidic behavior:</a:t>
            </a:r>
          </a:p>
          <a:p>
            <a:pPr>
              <a:buFont typeface="Wingdings" charset="2"/>
              <a:buChar char="Ø"/>
            </a:pPr>
            <a:r>
              <a:rPr lang="en-US"/>
              <a:t>Other O attached to C draws electron density from O—H bond, increasing polarity.</a:t>
            </a:r>
          </a:p>
          <a:p>
            <a:pPr>
              <a:buFont typeface="Wingdings" charset="2"/>
              <a:buChar char="Ø"/>
            </a:pPr>
            <a:r>
              <a:rPr lang="en-US"/>
              <a:t>Its conjugate base (carboxylate anion) has resonance forms to stabilize the anion.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5"/>
          <a:stretch/>
        </p:blipFill>
        <p:spPr>
          <a:xfrm>
            <a:off x="2666999" y="5410200"/>
            <a:ext cx="4193121" cy="1143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Acid/Base Chemistry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Lewis acids are </a:t>
            </a:r>
            <a:r>
              <a:rPr lang="en-US" dirty="0">
                <a:solidFill>
                  <a:srgbClr val="FF0000"/>
                </a:solidFill>
              </a:rPr>
              <a:t>electron pair acceptors</a:t>
            </a:r>
            <a:r>
              <a:rPr lang="en-US" dirty="0"/>
              <a:t>.</a:t>
            </a:r>
          </a:p>
          <a:p>
            <a:r>
              <a:rPr lang="en-US" dirty="0"/>
              <a:t>Lewis bases are </a:t>
            </a:r>
            <a:r>
              <a:rPr lang="en-US" dirty="0">
                <a:solidFill>
                  <a:srgbClr val="FF0000"/>
                </a:solidFill>
              </a:rPr>
              <a:t>electron pair donors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All </a:t>
            </a:r>
            <a:r>
              <a:rPr lang="en-US" dirty="0" err="1">
                <a:solidFill>
                  <a:srgbClr val="FF0000"/>
                </a:solidFill>
              </a:rPr>
              <a:t>Brønsted</a:t>
            </a:r>
            <a:r>
              <a:rPr lang="en-US" dirty="0">
                <a:solidFill>
                  <a:srgbClr val="FF0000"/>
                </a:solidFill>
              </a:rPr>
              <a:t>–Lowry acids and bases are also called Lewis acids and bases</a:t>
            </a:r>
            <a:r>
              <a:rPr lang="en-US" dirty="0"/>
              <a:t>.</a:t>
            </a:r>
          </a:p>
          <a:p>
            <a:r>
              <a:rPr lang="en-US" dirty="0"/>
              <a:t>There are compounds which do </a:t>
            </a:r>
            <a:r>
              <a:rPr lang="en-US" i="1" dirty="0"/>
              <a:t>not </a:t>
            </a:r>
            <a:r>
              <a:rPr lang="en-US" dirty="0"/>
              <a:t>meet the </a:t>
            </a:r>
            <a:r>
              <a:rPr lang="en-US" dirty="0" err="1"/>
              <a:t>Brønsted</a:t>
            </a:r>
            <a:r>
              <a:rPr lang="en-US" dirty="0"/>
              <a:t>–Lowry definition which meet the Lewis definition.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Ammonia’s Reaction with H</a:t>
            </a:r>
            <a:r>
              <a:rPr lang="en-US" baseline="30000"/>
              <a:t>+</a:t>
            </a:r>
            <a:r>
              <a:rPr lang="en-US"/>
              <a:t> and BF</a:t>
            </a:r>
            <a:r>
              <a:rPr lang="en-US" baseline="-25000"/>
              <a:t>3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38354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070350"/>
            <a:ext cx="4311650" cy="18986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The Decomposition of CaCO</a:t>
            </a:r>
            <a:r>
              <a:rPr lang="en-US" baseline="-25000"/>
              <a:t>3</a:t>
            </a:r>
            <a:r>
              <a:rPr lang="en-US"/>
              <a:t>—</a:t>
            </a:r>
            <a:br>
              <a:rPr lang="en-US"/>
            </a:br>
            <a:r>
              <a:rPr lang="en-US"/>
              <a:t>A Heterogeneous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2743200"/>
          </a:xfrm>
        </p:spPr>
        <p:txBody>
          <a:bodyPr/>
          <a:lstStyle/>
          <a:p>
            <a:r>
              <a:rPr lang="en-US" dirty="0"/>
              <a:t>The equation for the reaction is</a:t>
            </a:r>
          </a:p>
          <a:p>
            <a:pPr>
              <a:buFontTx/>
              <a:buNone/>
            </a:pPr>
            <a:r>
              <a:rPr lang="en-US" dirty="0"/>
              <a:t>	CaCO</a:t>
            </a:r>
            <a:r>
              <a:rPr lang="en-US" baseline="-25000" dirty="0"/>
              <a:t>3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</a:t>
            </a:r>
            <a:r>
              <a:rPr lang="en-US"/>
              <a:t>⇌ CaO(</a:t>
            </a:r>
            <a:r>
              <a:rPr lang="en-US" i="1"/>
              <a:t>s</a:t>
            </a:r>
            <a:r>
              <a:rPr lang="en-US"/>
              <a:t>) + CO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 dirty="0"/>
              <a:t>)</a:t>
            </a:r>
          </a:p>
          <a:p>
            <a:r>
              <a:rPr lang="en-US" dirty="0"/>
              <a:t>This results in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i="1" dirty="0" err="1"/>
              <a:t>K</a:t>
            </a:r>
            <a:r>
              <a:rPr lang="en-US" i="1" baseline="-25000" dirty="0" err="1"/>
              <a:t>c</a:t>
            </a:r>
            <a:r>
              <a:rPr lang="en-US" dirty="0"/>
              <a:t> = [CO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buFontTx/>
              <a:buNone/>
            </a:pPr>
            <a:r>
              <a:rPr lang="en-US" dirty="0"/>
              <a:t>	and	</a:t>
            </a:r>
          </a:p>
          <a:p>
            <a:pPr>
              <a:buFontTx/>
              <a:buNone/>
            </a:pPr>
            <a:r>
              <a:rPr lang="en-US" i="1" dirty="0"/>
              <a:t>	</a:t>
            </a:r>
            <a:r>
              <a:rPr lang="en-US" i="1" dirty="0" err="1"/>
              <a:t>K</a:t>
            </a:r>
            <a:r>
              <a:rPr lang="en-US" i="1" baseline="-25000" dirty="0" err="1"/>
              <a:t>p</a:t>
            </a:r>
            <a:r>
              <a:rPr lang="en-US" dirty="0"/>
              <a:t> =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50000" dirty="0"/>
              <a:t>2</a:t>
            </a:r>
            <a:endParaRPr lang="en-US" dirty="0"/>
          </a:p>
          <a:p>
            <a:pPr>
              <a:buFontTx/>
              <a:buNone/>
            </a:pPr>
            <a:endParaRPr lang="en-US" baseline="-50000" dirty="0"/>
          </a:p>
        </p:txBody>
      </p:sp>
      <p:pic>
        <p:nvPicPr>
          <p:cNvPr id="5" name="Picture 4" descr="15_07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505200" y="3021300"/>
            <a:ext cx="4421447" cy="3379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</a:t>
            </a:r>
            <a:r>
              <a:rPr lang="en-US" i="1"/>
              <a:t>Q</a:t>
            </a:r>
            <a:r>
              <a:rPr lang="en-US"/>
              <a:t> and </a:t>
            </a:r>
            <a:r>
              <a:rPr lang="en-US" i="1"/>
              <a:t>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419600" cy="4724400"/>
          </a:xfrm>
        </p:spPr>
        <p:txBody>
          <a:bodyPr/>
          <a:lstStyle/>
          <a:p>
            <a:r>
              <a:rPr lang="en-US" dirty="0"/>
              <a:t>Nature wants </a:t>
            </a:r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/>
              <a:t>K.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&lt; </a:t>
            </a:r>
            <a:r>
              <a:rPr lang="en-US" i="1" dirty="0"/>
              <a:t>K</a:t>
            </a:r>
            <a:r>
              <a:rPr lang="en-US" dirty="0"/>
              <a:t>, nature will make the reaction proceed to products.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, the reaction is in equilibrium.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&gt; </a:t>
            </a:r>
            <a:r>
              <a:rPr lang="en-US" i="1" dirty="0"/>
              <a:t>K</a:t>
            </a:r>
            <a:r>
              <a:rPr lang="en-US" dirty="0"/>
              <a:t>, nature will make the reaction proceed to reactants.</a:t>
            </a:r>
          </a:p>
        </p:txBody>
      </p:sp>
      <p:pic>
        <p:nvPicPr>
          <p:cNvPr id="5" name="Picture 4" descr="15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410200" y="1143000"/>
            <a:ext cx="3270236" cy="4511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839200" cy="3352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/>
              <a:t>A 1.000 L flask is filled with 1.000 mol of H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) and 2.000 mol of I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) at 448 </a:t>
            </a:r>
            <a:r>
              <a:rPr lang="en-US">
                <a:latin typeface="Arial"/>
                <a:ea typeface="Arial" charset="0"/>
                <a:cs typeface="Arial"/>
              </a:rPr>
              <a:t>°</a:t>
            </a:r>
            <a:r>
              <a:rPr lang="en-US">
                <a:ea typeface="Arial" charset="0"/>
                <a:cs typeface="Arial" charset="0"/>
              </a:rPr>
              <a:t>C. Given a </a:t>
            </a:r>
            <a:r>
              <a:rPr lang="en-US" i="1">
                <a:ea typeface="Arial" charset="0"/>
                <a:cs typeface="Arial" charset="0"/>
              </a:rPr>
              <a:t>K</a:t>
            </a:r>
            <a:r>
              <a:rPr lang="en-US" i="1" baseline="-25000">
                <a:ea typeface="Arial" charset="0"/>
                <a:cs typeface="Arial" charset="0"/>
              </a:rPr>
              <a:t>c</a:t>
            </a:r>
            <a:r>
              <a:rPr lang="en-US">
                <a:ea typeface="Arial" charset="0"/>
                <a:cs typeface="Arial" charset="0"/>
              </a:rPr>
              <a:t> of 50.5 at 448 °C, what are the equilibrium concentrations of H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, I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, and HI?</a:t>
            </a:r>
          </a:p>
          <a:p>
            <a:pPr marL="0" indent="0">
              <a:buFontTx/>
              <a:buNone/>
            </a:pPr>
            <a:r>
              <a:rPr lang="en-US">
                <a:ea typeface="Arial" charset="0"/>
                <a:cs typeface="Arial" charset="0"/>
              </a:rPr>
              <a:t>			H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(</a:t>
            </a:r>
            <a:r>
              <a:rPr lang="en-US" i="1">
                <a:ea typeface="Arial" charset="0"/>
                <a:cs typeface="Arial" charset="0"/>
              </a:rPr>
              <a:t>g</a:t>
            </a:r>
            <a:r>
              <a:rPr lang="en-US">
                <a:ea typeface="Arial" charset="0"/>
                <a:cs typeface="Arial" charset="0"/>
              </a:rPr>
              <a:t>) + I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(</a:t>
            </a:r>
            <a:r>
              <a:rPr lang="en-US" i="1">
                <a:ea typeface="Arial" charset="0"/>
                <a:cs typeface="Arial" charset="0"/>
              </a:rPr>
              <a:t>g</a:t>
            </a:r>
            <a:r>
              <a:rPr lang="en-US">
                <a:ea typeface="Arial" charset="0"/>
                <a:cs typeface="Arial" charset="0"/>
              </a:rPr>
              <a:t>) </a:t>
            </a:r>
            <a:r>
              <a:rPr lang="en-US"/>
              <a:t>⇌ 2 HI(</a:t>
            </a:r>
            <a:r>
              <a:rPr lang="en-US" i="1"/>
              <a:t>g</a:t>
            </a:r>
            <a:r>
              <a:rPr lang="en-US"/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6250" y="3886200"/>
          <a:ext cx="7677150" cy="2057400"/>
        </p:xfrm>
        <a:graphic>
          <a:graphicData uri="http://schemas.openxmlformats.org/drawingml/2006/table">
            <a:tbl>
              <a:tblPr/>
              <a:tblGrid>
                <a:gridCol w="249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concentration 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1.000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2.000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+2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1.000 –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2.000 –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</a:p>
                  </a:txBody>
                  <a:tcPr marL="91432" marR="914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LeChâtelier’s Principle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sz="2800"/>
              <a:t>“If a system at equilibrium is disturbed by a change in temperature, pressure, or the concentration of one of the components, the system will shift its equilibrium position so as to counteract the effect of the disturbance.”</a:t>
            </a:r>
            <a:endParaRPr lang="en-US" sz="2800" baseline="3000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3219</Words>
  <Application>Microsoft Office PowerPoint</Application>
  <PresentationFormat>全屏显示(4:3)</PresentationFormat>
  <Paragraphs>366</Paragraphs>
  <Slides>57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ＭＳ Ｐゴシック</vt:lpstr>
      <vt:lpstr>新細明體</vt:lpstr>
      <vt:lpstr>Arial</vt:lpstr>
      <vt:lpstr>Calibri</vt:lpstr>
      <vt:lpstr>Symbol</vt:lpstr>
      <vt:lpstr>Times New Roman</vt:lpstr>
      <vt:lpstr>Wingdings</vt:lpstr>
      <vt:lpstr>Blank Presentation</vt:lpstr>
      <vt:lpstr>1_Blank Presentation</vt:lpstr>
      <vt:lpstr>PowerPoint 演示文稿</vt:lpstr>
      <vt:lpstr>The Concept of Equilibrium</vt:lpstr>
      <vt:lpstr>The Concept of Equilibrium</vt:lpstr>
      <vt:lpstr>The Equilibrium Constant</vt:lpstr>
      <vt:lpstr>Magnitude of K</vt:lpstr>
      <vt:lpstr>The Decomposition of CaCO3— A Heterogeneous Equilibrium</vt:lpstr>
      <vt:lpstr>Comparing Q and K</vt:lpstr>
      <vt:lpstr>An Example</vt:lpstr>
      <vt:lpstr>LeChâtelier’s Principle</vt:lpstr>
      <vt:lpstr>Change in Volume or Pressure</vt:lpstr>
      <vt:lpstr>An Endothermic Equilibrium</vt:lpstr>
      <vt:lpstr>Catalysts</vt:lpstr>
      <vt:lpstr>Some Definitions</vt:lpstr>
      <vt:lpstr>Brønsted–Lowry Acid and Base</vt:lpstr>
      <vt:lpstr>What Is Different about Water?</vt:lpstr>
      <vt:lpstr>Conjugate Acids and Bases</vt:lpstr>
      <vt:lpstr>Relative Strengths of Acids  and Bases</vt:lpstr>
      <vt:lpstr>Acid and Base Strength</vt:lpstr>
      <vt:lpstr>Autoionization of Water</vt:lpstr>
      <vt:lpstr>Ion Product Constant</vt:lpstr>
      <vt:lpstr>Aqueous Solutions Can Be Acidic, Basic, or Neutral</vt:lpstr>
      <vt:lpstr>pH</vt:lpstr>
      <vt:lpstr>Other “p” Scales</vt:lpstr>
      <vt:lpstr>Relating pH and pOH</vt:lpstr>
      <vt:lpstr>How Do We Measure pH?</vt:lpstr>
      <vt:lpstr>Strong Acids</vt:lpstr>
      <vt:lpstr>Strong Bases</vt:lpstr>
      <vt:lpstr> Weak Acids</vt:lpstr>
      <vt:lpstr>Comparing Strong and Weak Acids</vt:lpstr>
      <vt:lpstr>Acid Strengths</vt:lpstr>
      <vt:lpstr>Calculating Ka from the pH</vt:lpstr>
      <vt:lpstr>Calculating Ka from pH</vt:lpstr>
      <vt:lpstr>Calculating Ka from pH</vt:lpstr>
      <vt:lpstr>Calculating Percent Ionization</vt:lpstr>
      <vt:lpstr>Method to Follow to Calculate pH Using Ka</vt:lpstr>
      <vt:lpstr>Example</vt:lpstr>
      <vt:lpstr>Example (concluded)</vt:lpstr>
      <vt:lpstr>Strong vs. Weak Acids— Another Comparison</vt:lpstr>
      <vt:lpstr>Polyprotic Acids</vt:lpstr>
      <vt:lpstr>Weak Bases</vt:lpstr>
      <vt:lpstr>Base Dissociation Constants</vt:lpstr>
      <vt:lpstr>Example</vt:lpstr>
      <vt:lpstr>Example (completed)</vt:lpstr>
      <vt:lpstr>Types of Weak Bases</vt:lpstr>
      <vt:lpstr>Relationship between Ka and Kb</vt:lpstr>
      <vt:lpstr>Acid–Base Properties of Salts</vt:lpstr>
      <vt:lpstr>Anions</vt:lpstr>
      <vt:lpstr>Cations</vt:lpstr>
      <vt:lpstr>Hydrated Cations</vt:lpstr>
      <vt:lpstr>Salt Solutions— Acidic, Basic, or Neutral?</vt:lpstr>
      <vt:lpstr>Factors that Affect Acid Strength</vt:lpstr>
      <vt:lpstr>Binary Acids</vt:lpstr>
      <vt:lpstr>Oxyacids</vt:lpstr>
      <vt:lpstr>Oxyacids with Same  “Other” Element</vt:lpstr>
      <vt:lpstr>Carboxylic Acids</vt:lpstr>
      <vt:lpstr>Lewis Acid/Base Chemistry</vt:lpstr>
      <vt:lpstr>Comparing Ammonia’s Reaction with H+ and BF3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 Acids and Bases</dc:title>
  <dc:creator>John Bookstaver</dc:creator>
  <cp:lastModifiedBy>Prof. Zhao Zheng (SSE)</cp:lastModifiedBy>
  <cp:revision>342</cp:revision>
  <dcterms:created xsi:type="dcterms:W3CDTF">2014-02-17T01:45:58Z</dcterms:created>
  <dcterms:modified xsi:type="dcterms:W3CDTF">2021-11-09T03:39:24Z</dcterms:modified>
</cp:coreProperties>
</file>